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handoutMasterIdLst>
    <p:handoutMasterId r:id="rId21"/>
  </p:handoutMasterIdLst>
  <p:sldIdLst>
    <p:sldId id="290" r:id="rId2"/>
    <p:sldId id="291" r:id="rId3"/>
    <p:sldId id="312" r:id="rId4"/>
    <p:sldId id="306" r:id="rId5"/>
    <p:sldId id="319" r:id="rId6"/>
    <p:sldId id="318" r:id="rId7"/>
    <p:sldId id="320" r:id="rId8"/>
    <p:sldId id="292" r:id="rId9"/>
    <p:sldId id="294" r:id="rId10"/>
    <p:sldId id="295" r:id="rId11"/>
    <p:sldId id="316" r:id="rId12"/>
    <p:sldId id="314" r:id="rId13"/>
    <p:sldId id="296" r:id="rId14"/>
    <p:sldId id="317" r:id="rId15"/>
    <p:sldId id="297" r:id="rId16"/>
    <p:sldId id="298" r:id="rId17"/>
    <p:sldId id="299" r:id="rId18"/>
    <p:sldId id="30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86835" autoAdjust="0"/>
  </p:normalViewPr>
  <p:slideViewPr>
    <p:cSldViewPr>
      <p:cViewPr varScale="1">
        <p:scale>
          <a:sx n="71" d="100"/>
          <a:sy n="71" d="100"/>
        </p:scale>
        <p:origin x="1800" y="62"/>
      </p:cViewPr>
      <p:guideLst>
        <p:guide orient="horz" pos="2160"/>
        <p:guide pos="2880"/>
      </p:guideLst>
    </p:cSldViewPr>
  </p:slideViewPr>
  <p:notesTextViewPr>
    <p:cViewPr>
      <p:scale>
        <a:sx n="100" d="100"/>
        <a:sy n="100" d="100"/>
      </p:scale>
      <p:origin x="0" y="-60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5533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2C86CE9-B6D0-492A-B1AB-940CAB4000D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a:t>In SV, when we have to</a:t>
            </a:r>
            <a:r>
              <a:rPr lang="en-US" baseline="0" dirty="0"/>
              <a:t> instantiate an object, we have to construct it. The constructor function – new is used for this is SV, for which the name of the component and a pointer to the parent is provided. </a:t>
            </a:r>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aseline="0" dirty="0"/>
              <a:t>In the environment, the red component is instantiated as u3 and it is specified that it has 4 sides. This creates u3 which will be a red square. </a:t>
            </a:r>
          </a:p>
          <a:p>
            <a:r>
              <a:rPr lang="en-IN" baseline="0" dirty="0"/>
              <a:t>From the test, you can even override the parameterized type. So, you may have an extension of red which is now blue, which by default uses the value of sides as 3.</a:t>
            </a:r>
          </a:p>
          <a:p>
            <a:r>
              <a:rPr lang="en-IN" baseline="0" dirty="0"/>
              <a:t>In the test, you can then override any instance of a red 4-sided component to make it a blue 4-sided component, without changing the environment. </a:t>
            </a:r>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11</a:t>
            </a:fld>
            <a:endParaRPr lang="en-US"/>
          </a:p>
        </p:txBody>
      </p:sp>
    </p:spTree>
    <p:extLst>
      <p:ext uri="{BB962C8B-B14F-4D97-AF65-F5344CB8AC3E}">
        <p14:creationId xmlns:p14="http://schemas.microsoft.com/office/powerpoint/2010/main" val="25010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aseline="0" dirty="0"/>
              <a:t>From the test, you can even override the parameterized type. So, you may have an extension of red which is now blue, which by default uses the value of sides as 3.</a:t>
            </a:r>
          </a:p>
          <a:p>
            <a:r>
              <a:rPr lang="en-IN" baseline="0" dirty="0"/>
              <a:t>In the test, you can then override any instance of a red 4-sided component to make it a blue 4-sided component, without changing the environment. </a:t>
            </a:r>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12</a:t>
            </a:fld>
            <a:endParaRPr lang="en-US"/>
          </a:p>
        </p:txBody>
      </p:sp>
    </p:spTree>
    <p:extLst>
      <p:ext uri="{BB962C8B-B14F-4D97-AF65-F5344CB8AC3E}">
        <p14:creationId xmlns:p14="http://schemas.microsoft.com/office/powerpoint/2010/main" val="1141591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Lets say</a:t>
            </a:r>
            <a:r>
              <a:rPr lang="en-IN" baseline="0" dirty="0"/>
              <a:t> the test instantiates an environment that in turn in its run phase creates a sequence of type </a:t>
            </a:r>
            <a:r>
              <a:rPr lang="en-IN" baseline="0" dirty="0" err="1"/>
              <a:t>my_seq</a:t>
            </a:r>
            <a:r>
              <a:rPr lang="en-IN" baseline="0" dirty="0"/>
              <a:t>. The sequence is registered with the factory using `</a:t>
            </a:r>
            <a:r>
              <a:rPr lang="en-IN" baseline="0" dirty="0" err="1"/>
              <a:t>uvm_object_utils</a:t>
            </a:r>
            <a:r>
              <a:rPr lang="en-IN" baseline="0" dirty="0"/>
              <a:t>.</a:t>
            </a:r>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baseline="0" dirty="0"/>
              <a:t>From the test, you can override the type of that sequence to be a different sequence that’s extended from the same base type. So, at run time, the instance of the sequence provided will be my_seq2 instead of </a:t>
            </a:r>
            <a:r>
              <a:rPr lang="en-IN" baseline="0" dirty="0" err="1"/>
              <a:t>my_seq</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14</a:t>
            </a:fld>
            <a:endParaRPr lang="en-US"/>
          </a:p>
        </p:txBody>
      </p:sp>
    </p:spTree>
    <p:extLst>
      <p:ext uri="{BB962C8B-B14F-4D97-AF65-F5344CB8AC3E}">
        <p14:creationId xmlns:p14="http://schemas.microsoft.com/office/powerpoint/2010/main" val="1427568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IN" dirty="0"/>
              <a:t>UVM gives the central configuration database</a:t>
            </a:r>
            <a:r>
              <a:rPr lang="en-IN" baseline="0" dirty="0"/>
              <a:t> that allows components in higher level of hierarchy to configure variables in lower level components. </a:t>
            </a:r>
            <a:endParaRPr lang="en-IN" dirty="0"/>
          </a:p>
          <a:p>
            <a:r>
              <a:rPr lang="en-IN" dirty="0"/>
              <a:t>The other useful way to pass customization</a:t>
            </a:r>
            <a:r>
              <a:rPr lang="en-IN" baseline="0" dirty="0"/>
              <a:t> information down the hierarchy is through the configuration database. It is explicitly typed, so you don’t need to cast objects and it is tied to the hierarchical scoping in UVM. </a:t>
            </a:r>
          </a:p>
          <a:p>
            <a:r>
              <a:rPr lang="en-IN" baseline="0" dirty="0"/>
              <a:t>Let’s consider a driver with a parameter type x that has a default value of 1. Then, there might be an agent that instantiates the driver and sets the value of x using the </a:t>
            </a:r>
            <a:r>
              <a:rPr lang="en-IN" baseline="0" dirty="0" err="1"/>
              <a:t>config</a:t>
            </a:r>
            <a:r>
              <a:rPr lang="en-IN" baseline="0" dirty="0"/>
              <a:t> database as 2, which will override the value specified by the driver. Similarly, values can be overridden at </a:t>
            </a:r>
            <a:r>
              <a:rPr lang="en-IN" baseline="0" dirty="0" err="1"/>
              <a:t>env</a:t>
            </a:r>
            <a:r>
              <a:rPr lang="en-IN" baseline="0" dirty="0"/>
              <a:t> and test levels. The value set at the highest hierarchy level will be the final value. </a:t>
            </a:r>
          </a:p>
          <a:p>
            <a:r>
              <a:rPr lang="en-IN" baseline="0" dirty="0"/>
              <a:t>The set and get calls are used to affect the value of the driver. Since components get built in top-down manner in UVM, you cant actually set the value </a:t>
            </a:r>
            <a:r>
              <a:rPr lang="en-IN" baseline="0" dirty="0" err="1"/>
              <a:t>e.a.d.x</a:t>
            </a:r>
            <a:r>
              <a:rPr lang="en-IN" baseline="0" dirty="0"/>
              <a:t> from the build phase of the test, since the driver doesn’t exist yet. But, by using </a:t>
            </a:r>
            <a:r>
              <a:rPr lang="en-IN" baseline="0" dirty="0" err="1"/>
              <a:t>config_db</a:t>
            </a:r>
            <a:r>
              <a:rPr lang="en-IN" baseline="0" dirty="0"/>
              <a:t>, you can set the value you want to use and the driver gets the value once it’s actually been created.</a:t>
            </a:r>
          </a:p>
          <a:p>
            <a:r>
              <a:rPr lang="en-IN" dirty="0"/>
              <a:t>Considering the path</a:t>
            </a:r>
            <a:r>
              <a:rPr lang="en-IN" baseline="0" dirty="0"/>
              <a:t> for the driver, it is set to be 1 directly. But the test sets the value as 4, which is the final value considered. </a:t>
            </a:r>
          </a:p>
          <a:p>
            <a:r>
              <a:rPr lang="en-IN" baseline="0" dirty="0"/>
              <a:t>Usually in UVM, the first thing a component does in its build phase is to get its configuration from the </a:t>
            </a:r>
            <a:r>
              <a:rPr lang="en-IN" baseline="0" dirty="0" err="1"/>
              <a:t>config_db</a:t>
            </a:r>
            <a:r>
              <a:rPr lang="en-IN" baseline="0" dirty="0"/>
              <a:t>. It could be an integer or an object with all the configuration information it needs. In the example, the </a:t>
            </a:r>
            <a:r>
              <a:rPr lang="en-IN" baseline="0" dirty="0" err="1"/>
              <a:t>env</a:t>
            </a:r>
            <a:r>
              <a:rPr lang="en-IN" baseline="0" dirty="0"/>
              <a:t> gets the value of y from the </a:t>
            </a:r>
            <a:r>
              <a:rPr lang="en-IN" baseline="0" dirty="0" err="1"/>
              <a:t>config_db</a:t>
            </a:r>
            <a:r>
              <a:rPr lang="en-IN" baseline="0" dirty="0"/>
              <a:t> and uses that value to set the value of y inside the agent. The agent gets the value of y which it uses to set the value of the driver.</a:t>
            </a:r>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While using </a:t>
            </a:r>
            <a:r>
              <a:rPr lang="en-IN" dirty="0" err="1"/>
              <a:t>config_db</a:t>
            </a:r>
            <a:r>
              <a:rPr lang="en-IN" dirty="0"/>
              <a:t>,</a:t>
            </a:r>
            <a:r>
              <a:rPr lang="en-IN" baseline="0" dirty="0"/>
              <a:t> it is parameterized with the type of value that is getting set. For set, the first argument is the component that is making the call, second argument is the instance name that you want to set relative to the component that is doing the set. The field name is also given that is set within the instance. This is followed by the value.</a:t>
            </a:r>
          </a:p>
          <a:p>
            <a:r>
              <a:rPr lang="en-IN" baseline="0" dirty="0"/>
              <a:t>In get(), the instance name is usually empty string since ‘this’ pointer has full path name to the getting instance. As long as that path matches the call with the set, the information can be used. Since the </a:t>
            </a:r>
            <a:r>
              <a:rPr lang="en-IN" baseline="0" dirty="0" err="1"/>
              <a:t>uvm_config_db</a:t>
            </a:r>
            <a:r>
              <a:rPr lang="en-IN" baseline="0" dirty="0"/>
              <a:t> call is parameterized by the type of value that is returned, there is no need to cast the return value of the get call. </a:t>
            </a:r>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t>Passing a virtual</a:t>
            </a:r>
            <a:r>
              <a:rPr lang="en-IN" baseline="0" dirty="0"/>
              <a:t> interface pointer from </a:t>
            </a:r>
            <a:r>
              <a:rPr lang="en-IN" baseline="0" dirty="0" err="1"/>
              <a:t>tb_top</a:t>
            </a:r>
            <a:r>
              <a:rPr lang="en-IN" baseline="0" dirty="0"/>
              <a:t> to driver and monitor is a good example of </a:t>
            </a:r>
            <a:r>
              <a:rPr lang="en-IN" baseline="0" dirty="0" err="1"/>
              <a:t>config</a:t>
            </a:r>
            <a:r>
              <a:rPr lang="en-IN" baseline="0" dirty="0"/>
              <a:t> db use. In </a:t>
            </a:r>
            <a:r>
              <a:rPr lang="en-IN" baseline="0" dirty="0" err="1"/>
              <a:t>tb_top</a:t>
            </a:r>
            <a:r>
              <a:rPr lang="en-IN" baseline="0" dirty="0"/>
              <a:t>, user stores the virtual interface pointer using set function. In driver and monitor that needs access to DUT interface signals, which it can get using virtual interface pointer. It uses get function for this.</a:t>
            </a:r>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IN" dirty="0"/>
              <a:t>One</a:t>
            </a:r>
            <a:r>
              <a:rPr lang="en-IN" baseline="0" dirty="0"/>
              <a:t> of the useful features of UVM is that it allows us to pass virtual interface handles from the top level module, down to the test, and down further into the environment and into the driver. So, at the top level, the </a:t>
            </a:r>
            <a:r>
              <a:rPr lang="en-IN" baseline="0" dirty="0" err="1"/>
              <a:t>config_db</a:t>
            </a:r>
            <a:r>
              <a:rPr lang="en-IN" baseline="0" dirty="0"/>
              <a:t> is used, parameterized by the type of virtual interface that you are going to set. </a:t>
            </a:r>
            <a:r>
              <a:rPr lang="en-IN" b="1" baseline="0" dirty="0"/>
              <a:t>The ‘this’ pointer is null since we aren’t going to class</a:t>
            </a:r>
            <a:r>
              <a:rPr lang="en-IN" baseline="0" dirty="0"/>
              <a:t>. This is followed by the path to the top level test instance, then the field name, and the interface that was instantiated in the top level module (AHB). </a:t>
            </a:r>
          </a:p>
          <a:p>
            <a:r>
              <a:rPr lang="en-IN" baseline="0" dirty="0"/>
              <a:t>In the test, within the </a:t>
            </a:r>
            <a:r>
              <a:rPr lang="en-IN" baseline="0" dirty="0" err="1"/>
              <a:t>build_phase</a:t>
            </a:r>
            <a:r>
              <a:rPr lang="en-IN" baseline="0" dirty="0"/>
              <a:t>, we get the configuration information from the database. The get call is parameterized by the virtual interface type, ‘this’ pointer points to the </a:t>
            </a:r>
            <a:r>
              <a:rPr lang="en-IN" baseline="0" dirty="0" err="1"/>
              <a:t>uvm_test_top</a:t>
            </a:r>
            <a:r>
              <a:rPr lang="en-IN" baseline="0" dirty="0"/>
              <a:t>, the </a:t>
            </a:r>
            <a:r>
              <a:rPr lang="en-IN" b="1" baseline="0" dirty="0"/>
              <a:t>instance name isn’t necessary as it is incorporated in the ‘this’ pointer</a:t>
            </a:r>
            <a:r>
              <a:rPr lang="en-IN" baseline="0" dirty="0"/>
              <a:t>. This is followed by the field name we want to use(AHB), and the value of the desired field is returned in the last argument. The ahb_cfg.AHB is a </a:t>
            </a:r>
            <a:r>
              <a:rPr lang="en-IN" baseline="0" dirty="0" err="1"/>
              <a:t>config</a:t>
            </a:r>
            <a:r>
              <a:rPr lang="en-IN" baseline="0" dirty="0"/>
              <a:t> object that gets passed down hierarchically. The return of the get() call is 1 if successful and 0 if not.</a:t>
            </a:r>
          </a:p>
          <a:p>
            <a:r>
              <a:rPr lang="en-IN" baseline="0" dirty="0"/>
              <a:t>The </a:t>
            </a:r>
            <a:r>
              <a:rPr lang="en-IN" b="1" baseline="0" dirty="0"/>
              <a:t>environment is created from the </a:t>
            </a:r>
            <a:r>
              <a:rPr lang="en-IN" b="1" baseline="0" dirty="0" err="1"/>
              <a:t>env_cfg</a:t>
            </a:r>
            <a:r>
              <a:rPr lang="en-IN" b="1" baseline="0" dirty="0"/>
              <a:t> object that is created from the factory</a:t>
            </a:r>
            <a:r>
              <a:rPr lang="en-IN" baseline="0" dirty="0"/>
              <a:t>. The </a:t>
            </a:r>
            <a:r>
              <a:rPr lang="en-IN" baseline="0" dirty="0" err="1"/>
              <a:t>env_cfg</a:t>
            </a:r>
            <a:r>
              <a:rPr lang="en-IN" baseline="0" dirty="0"/>
              <a:t> object will contain the </a:t>
            </a:r>
            <a:r>
              <a:rPr lang="en-IN" baseline="0" dirty="0" err="1"/>
              <a:t>ahb_cfg</a:t>
            </a:r>
            <a:r>
              <a:rPr lang="en-IN" baseline="0" dirty="0"/>
              <a:t> object, among other things. Then, the </a:t>
            </a:r>
            <a:r>
              <a:rPr lang="en-IN" baseline="0" dirty="0" err="1"/>
              <a:t>uvm_config_db</a:t>
            </a:r>
            <a:r>
              <a:rPr lang="en-IN" baseline="0" dirty="0"/>
              <a:t> set is called to pass the </a:t>
            </a:r>
            <a:r>
              <a:rPr lang="en-IN" baseline="0" dirty="0" err="1"/>
              <a:t>env_config</a:t>
            </a:r>
            <a:r>
              <a:rPr lang="en-IN" baseline="0" dirty="0"/>
              <a:t> down the hierarchy.</a:t>
            </a:r>
          </a:p>
          <a:p>
            <a:r>
              <a:rPr lang="en-IN" baseline="0" dirty="0"/>
              <a:t>The instance name supports pattern matching using either glob-style or regular expressions. So, in this example, any instance that is looking for an item in the </a:t>
            </a:r>
            <a:r>
              <a:rPr lang="en-IN" baseline="0" dirty="0" err="1"/>
              <a:t>config_db</a:t>
            </a:r>
            <a:r>
              <a:rPr lang="en-IN" baseline="0" dirty="0"/>
              <a:t> called </a:t>
            </a:r>
            <a:r>
              <a:rPr lang="en-IN" baseline="0" dirty="0" err="1"/>
              <a:t>config</a:t>
            </a:r>
            <a:r>
              <a:rPr lang="en-IN" baseline="0" dirty="0"/>
              <a:t> that is of type </a:t>
            </a:r>
            <a:r>
              <a:rPr lang="en-IN" baseline="0" dirty="0" err="1"/>
              <a:t>env_config</a:t>
            </a:r>
            <a:r>
              <a:rPr lang="en-IN" baseline="0" dirty="0"/>
              <a:t> will be able to get our environment </a:t>
            </a:r>
            <a:r>
              <a:rPr lang="en-IN" baseline="0" dirty="0" err="1"/>
              <a:t>config</a:t>
            </a:r>
            <a:r>
              <a:rPr lang="en-IN" baseline="0" dirty="0"/>
              <a:t> object. </a:t>
            </a:r>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Tests</a:t>
            </a:r>
            <a:r>
              <a:rPr lang="en-IN" baseline="0" dirty="0"/>
              <a:t> and all components are registered with the factory.</a:t>
            </a:r>
          </a:p>
          <a:p>
            <a:r>
              <a:rPr lang="en-IN" baseline="0" dirty="0" err="1"/>
              <a:t>run_test</a:t>
            </a:r>
            <a:r>
              <a:rPr lang="en-IN" baseline="0" dirty="0"/>
              <a:t> is called without an argument in the top level module, the test passed in the command line fills the </a:t>
            </a:r>
            <a:r>
              <a:rPr lang="en-IN" baseline="0" dirty="0" err="1"/>
              <a:t>run_test</a:t>
            </a:r>
            <a:endParaRPr lang="en-IN" baseline="0" dirty="0"/>
          </a:p>
          <a:p>
            <a:r>
              <a:rPr lang="en-IN" baseline="0" dirty="0"/>
              <a:t>At build time, the </a:t>
            </a:r>
            <a:r>
              <a:rPr lang="en-IN" baseline="0" dirty="0" err="1"/>
              <a:t>config</a:t>
            </a:r>
            <a:r>
              <a:rPr lang="en-IN" baseline="0" dirty="0"/>
              <a:t> db is used so that every component can get its configuration from the db. Since everything in UVM is built in top-down, the highest component in the hierarchy wins..</a:t>
            </a:r>
          </a:p>
          <a:p>
            <a:r>
              <a:rPr lang="en-IN" baseline="0" dirty="0"/>
              <a:t>You can also use the </a:t>
            </a:r>
            <a:r>
              <a:rPr lang="en-IN" baseline="0" dirty="0" err="1"/>
              <a:t>config</a:t>
            </a:r>
            <a:r>
              <a:rPr lang="en-IN" baseline="0" dirty="0"/>
              <a:t> db at run time. Let’s take the example of a driver that’s executing a state machine to interact with the bus. </a:t>
            </a:r>
            <a:r>
              <a:rPr lang="en-IN" baseline="0" dirty="0" err="1"/>
              <a:t>Everytime</a:t>
            </a:r>
            <a:r>
              <a:rPr lang="en-IN" baseline="0" dirty="0"/>
              <a:t> it gets to the IDLE cycle, that may be the time when it wants to get from the configuration database information (for example how many wait cycles to inject). It’s up to the getter to decide when it’s legal to get that information. The test won’t get into the driver every time and tell it to inject a different number of wait states when the driver is in the middle of executing a bus cycle. So, it’s </a:t>
            </a:r>
            <a:r>
              <a:rPr lang="en-IN" baseline="0" dirty="0" err="1"/>
              <a:t>upto</a:t>
            </a:r>
            <a:r>
              <a:rPr lang="en-IN" baseline="0" dirty="0"/>
              <a:t> the driver to know when it’s legal to update that value to get it from the </a:t>
            </a:r>
            <a:r>
              <a:rPr lang="en-IN" baseline="0" dirty="0" err="1"/>
              <a:t>config</a:t>
            </a:r>
            <a:r>
              <a:rPr lang="en-IN" baseline="0" dirty="0"/>
              <a:t> db. That allows the test to change the value in the database at any time, but the value will actually only change in the driver when it’s legal to do so. </a:t>
            </a:r>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a:t>In UVM, instead of using the constructor, create is</a:t>
            </a:r>
            <a:r>
              <a:rPr lang="en-US" baseline="0" dirty="0"/>
              <a:t> used to get an instance of that component from the factory.</a:t>
            </a:r>
          </a:p>
          <a:p>
            <a:pPr eaLnBrk="1" hangingPunct="1"/>
            <a:r>
              <a:rPr lang="en-US" baseline="0" dirty="0"/>
              <a:t>The wrapper allows us to get the required information out of the factory. The advantage of using factory is that it allows us to override the type of component that’s going to get returned by the wrapper.</a:t>
            </a:r>
          </a:p>
          <a:p>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3</a:t>
            </a:fld>
            <a:endParaRPr lang="en-US"/>
          </a:p>
        </p:txBody>
      </p:sp>
    </p:spTree>
    <p:extLst>
      <p:ext uri="{BB962C8B-B14F-4D97-AF65-F5344CB8AC3E}">
        <p14:creationId xmlns:p14="http://schemas.microsoft.com/office/powerpoint/2010/main" val="217320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b="1" dirty="0"/>
              <a:t>Registration is required for name based overriding. It is not required for type based overriding</a:t>
            </a:r>
          </a:p>
          <a:p>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5</a:t>
            </a:fld>
            <a:endParaRPr lang="en-US"/>
          </a:p>
        </p:txBody>
      </p:sp>
    </p:spTree>
    <p:extLst>
      <p:ext uri="{BB962C8B-B14F-4D97-AF65-F5344CB8AC3E}">
        <p14:creationId xmlns:p14="http://schemas.microsoft.com/office/powerpoint/2010/main" val="136225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6</a:t>
            </a:fld>
            <a:endParaRPr lang="en-US"/>
          </a:p>
        </p:txBody>
      </p:sp>
    </p:spTree>
    <p:extLst>
      <p:ext uri="{BB962C8B-B14F-4D97-AF65-F5344CB8AC3E}">
        <p14:creationId xmlns:p14="http://schemas.microsoft.com/office/powerpoint/2010/main" val="3871863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7</a:t>
            </a:fld>
            <a:endParaRPr lang="en-US"/>
          </a:p>
        </p:txBody>
      </p:sp>
    </p:spTree>
    <p:extLst>
      <p:ext uri="{BB962C8B-B14F-4D97-AF65-F5344CB8AC3E}">
        <p14:creationId xmlns:p14="http://schemas.microsoft.com/office/powerpoint/2010/main" val="1836033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t>
            </a:r>
            <a:r>
              <a:rPr lang="en-US" baseline="0" dirty="0" err="1"/>
              <a:t>uvm_component_utils</a:t>
            </a:r>
            <a:r>
              <a:rPr lang="en-US" baseline="0" dirty="0"/>
              <a:t> and `</a:t>
            </a:r>
            <a:r>
              <a:rPr lang="en-US" baseline="0" dirty="0" err="1"/>
              <a:t>uvm_object_utils</a:t>
            </a:r>
            <a:r>
              <a:rPr lang="en-US" baseline="0" dirty="0"/>
              <a:t> is used to register with the factory. These macros create the wrapper type to register the object/component with the factory to allow us to use </a:t>
            </a:r>
            <a:r>
              <a:rPr lang="en-US" b="1" baseline="0" dirty="0"/>
              <a:t>create </a:t>
            </a:r>
            <a:r>
              <a:rPr lang="en-US" baseline="0" dirty="0"/>
              <a:t>and other methods to access it from the factory.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 environment in the build phase will use the create call. The </a:t>
            </a:r>
            <a:r>
              <a:rPr lang="en-US" baseline="0" dirty="0" err="1"/>
              <a:t>type_id</a:t>
            </a:r>
            <a:r>
              <a:rPr lang="en-US" baseline="0" dirty="0"/>
              <a:t> is the wrapper that gets created by the macro </a:t>
            </a:r>
            <a:endParaRPr lang="en-US" dirty="0"/>
          </a:p>
          <a:p>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In this example, within</a:t>
            </a:r>
            <a:r>
              <a:rPr lang="en-IN" baseline="0" dirty="0"/>
              <a:t> the test, an instance of the environment is created. In this environment, two components u1 and u2 of type shape are instantiated. By default, these types are squares. The create method is used to create instance u1 and u2, thus giving two squares in the environment. </a:t>
            </a:r>
          </a:p>
          <a:p>
            <a:r>
              <a:rPr lang="en-IN" baseline="0" dirty="0"/>
              <a:t>From the test, you can override the type, so instead of a square, you are going to get a circle. The environment code remains the same. The </a:t>
            </a:r>
            <a:r>
              <a:rPr lang="en-IN" baseline="0" dirty="0" err="1"/>
              <a:t>set_type_override</a:t>
            </a:r>
            <a:r>
              <a:rPr lang="en-IN" baseline="0" dirty="0"/>
              <a:t> overrides all instances of a given type.</a:t>
            </a:r>
          </a:p>
          <a:p>
            <a:r>
              <a:rPr lang="en-IN" baseline="0" dirty="0"/>
              <a:t>You can also override a particular instance by </a:t>
            </a:r>
            <a:r>
              <a:rPr lang="en-IN" baseline="0" dirty="0" err="1"/>
              <a:t>set_inst_override</a:t>
            </a:r>
            <a:r>
              <a:rPr lang="en-IN" baseline="0" dirty="0"/>
              <a:t>. The type to be used is specified along with the instance name. In this example, instance U2 in the environment is now a triangle. In a series of overrides in the factory, the last override wins. In this case, the type of everything is override to a circle and then we override the type for instance U2 to be a triangle instead of the overridden circle. </a:t>
            </a:r>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t>If no instance override is found,</a:t>
            </a:r>
            <a:r>
              <a:rPr lang="en-IN" baseline="0" dirty="0"/>
              <a:t> the factory searches for a type override. Override searches are recursively applied, with </a:t>
            </a:r>
            <a:r>
              <a:rPr lang="en-IN" b="1" baseline="0" dirty="0"/>
              <a:t>instance overrides taking precedence over type overrides</a:t>
            </a:r>
            <a:r>
              <a:rPr lang="en-IN" baseline="0" dirty="0"/>
              <a:t>. </a:t>
            </a:r>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Parameterized types can also be used with the factory.</a:t>
            </a:r>
            <a:r>
              <a:rPr lang="en-IN" baseline="0" dirty="0"/>
              <a:t> For a parameterized type red, with the parameter being the number of sides, this is registered with the factory using `</a:t>
            </a:r>
            <a:r>
              <a:rPr lang="en-IN" baseline="0" dirty="0" err="1"/>
              <a:t>uvm_component_param_utils</a:t>
            </a:r>
            <a:r>
              <a:rPr lang="en-IN" baseline="0" dirty="0"/>
              <a:t> along with the type and parameterization in the macro.</a:t>
            </a:r>
          </a:p>
          <a:p>
            <a:r>
              <a:rPr lang="en-IN" baseline="0" dirty="0"/>
              <a:t>In the environment, the red component is instantiated as u3 and it is specified that it has 4 sides. This creates u3 which will be a red square. </a:t>
            </a:r>
          </a:p>
          <a:p>
            <a:r>
              <a:rPr lang="en-IN" baseline="0" dirty="0"/>
              <a:t>From the test, you can even override the parameterized type. So, you may have an extension of red which is now blue, which by default uses the value of sides as 3.</a:t>
            </a:r>
          </a:p>
          <a:p>
            <a:r>
              <a:rPr lang="en-IN" baseline="0" dirty="0"/>
              <a:t>In the test, you can then override any instance of a red 4-sided component to make it a blue 4-sided component, without changing the environment. </a:t>
            </a:r>
            <a:endParaRPr lang="en-IN" dirty="0"/>
          </a:p>
        </p:txBody>
      </p:sp>
      <p:sp>
        <p:nvSpPr>
          <p:cNvPr id="4" name="Slide Number Placeholder 3"/>
          <p:cNvSpPr>
            <a:spLocks noGrp="1"/>
          </p:cNvSpPr>
          <p:nvPr>
            <p:ph type="sldNum" sz="quarter" idx="10"/>
          </p:nvPr>
        </p:nvSpPr>
        <p:spPr/>
        <p:txBody>
          <a:bodyPr/>
          <a:lstStyle/>
          <a:p>
            <a:pPr>
              <a:defRPr/>
            </a:pPr>
            <a:fld id="{72C86CE9-B6D0-492A-B1AB-940CAB4000D0}" type="slidenum">
              <a:rPr lang="en-US" smtClean="0"/>
              <a:pPr>
                <a:defRPr/>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BF69-CF85-47C2-9513-4B4595B9F98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D69C1323-86CA-4B47-9FED-61D1BEE1543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7DAD7A-A298-4137-B41B-7B5CF005FEC3}"/>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5" name="Footer Placeholder 4">
            <a:extLst>
              <a:ext uri="{FF2B5EF4-FFF2-40B4-BE49-F238E27FC236}">
                <a16:creationId xmlns:a16="http://schemas.microsoft.com/office/drawing/2014/main" id="{E96E8EBF-0072-43E7-AA0A-8F92A98CC212}"/>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34D0A208-E1BA-4843-9A3B-F2B522B62347}"/>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318354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9DFF-94C1-4EFE-94D5-6B1D4F07E8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06065D-AC13-433A-9F76-B142C788C4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B0C9AC-9C51-4C1B-9BCD-FEB6ED296341}"/>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5" name="Footer Placeholder 4">
            <a:extLst>
              <a:ext uri="{FF2B5EF4-FFF2-40B4-BE49-F238E27FC236}">
                <a16:creationId xmlns:a16="http://schemas.microsoft.com/office/drawing/2014/main" id="{1652E51D-CE5C-4C23-8FD9-2AAE61BDC20B}"/>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07D085B1-FC16-46E1-9C36-C5AC55E36CE7}"/>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3378140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E743C6-3F78-47D0-9AE8-148B497A8E3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CC2FBB-C71A-4C7C-B5DD-76360AB8AC91}"/>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DF1EEC-5EE4-4FF4-90B4-33EB900EBE85}"/>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5" name="Footer Placeholder 4">
            <a:extLst>
              <a:ext uri="{FF2B5EF4-FFF2-40B4-BE49-F238E27FC236}">
                <a16:creationId xmlns:a16="http://schemas.microsoft.com/office/drawing/2014/main" id="{7B0F8954-C341-4FC5-A29B-A52A7FDC4EF6}"/>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FB98A890-8507-4A95-AC9F-8FF634CC7CD6}"/>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3529339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0551A-2F18-4830-9955-173F34361D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5B554F-62DE-4E89-AD0F-5FBF5378E2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BD17EE-CCF2-4859-9B43-2203CEF0F510}"/>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5" name="Footer Placeholder 4">
            <a:extLst>
              <a:ext uri="{FF2B5EF4-FFF2-40B4-BE49-F238E27FC236}">
                <a16:creationId xmlns:a16="http://schemas.microsoft.com/office/drawing/2014/main" id="{CF773BD0-D3E4-4FE5-BAD8-C759BD78977D}"/>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C6E84EF8-0318-4D1D-936A-81DCDAA960B1}"/>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1516380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BF67-22FE-4777-85A1-2F15A33727D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73CC61-ED54-4F12-B107-AF7547BF776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351AB6-B4AC-4D37-8AD0-E4FB07495189}"/>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5" name="Footer Placeholder 4">
            <a:extLst>
              <a:ext uri="{FF2B5EF4-FFF2-40B4-BE49-F238E27FC236}">
                <a16:creationId xmlns:a16="http://schemas.microsoft.com/office/drawing/2014/main" id="{78319CD6-A6D7-4600-A3E6-192AB8CBB063}"/>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61822C3B-B928-4B78-90BB-18FDEE149769}"/>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610250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0E044-DE8D-4F12-BC9A-DAA132AB49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99B622-5E4D-4BCE-9EB5-5C7DE973B342}"/>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E0DC3E-6EC4-459B-AB9F-1D3478AA7F5D}"/>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CE393E2-3E52-4B99-A804-B8169CC160EB}"/>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6" name="Footer Placeholder 5">
            <a:extLst>
              <a:ext uri="{FF2B5EF4-FFF2-40B4-BE49-F238E27FC236}">
                <a16:creationId xmlns:a16="http://schemas.microsoft.com/office/drawing/2014/main" id="{ACE27723-BF3C-4E91-9D80-19C2FE749D7C}"/>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04E50EA6-EF48-429A-B329-6DBB3BFE4DF7}"/>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230042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83755-A1B6-459B-B109-BF992031BC26}"/>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5E2E13-48C7-400C-8F19-13BB634ED56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E61464D-F3DA-417E-AC6F-C2E9B8225245}"/>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9A03AC-02EB-4C80-B34F-516F7CEB283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E2D99BED-FD01-4A71-B1C7-16BA735E490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A67B86-593E-4C9B-9DF6-52BC5FB8D811}"/>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8" name="Footer Placeholder 7">
            <a:extLst>
              <a:ext uri="{FF2B5EF4-FFF2-40B4-BE49-F238E27FC236}">
                <a16:creationId xmlns:a16="http://schemas.microsoft.com/office/drawing/2014/main" id="{F1E46D21-6F41-46A5-B5FD-6CEC099B6520}"/>
              </a:ext>
            </a:extLst>
          </p:cNvPr>
          <p:cNvSpPr>
            <a:spLocks noGrp="1"/>
          </p:cNvSpPr>
          <p:nvPr>
            <p:ph type="ftr" sz="quarter" idx="11"/>
          </p:nvPr>
        </p:nvSpPr>
        <p:spPr/>
        <p:txBody>
          <a:bodyPr/>
          <a:lstStyle/>
          <a:p>
            <a:endParaRPr kumimoji="0" lang="en-US" dirty="0"/>
          </a:p>
        </p:txBody>
      </p:sp>
      <p:sp>
        <p:nvSpPr>
          <p:cNvPr id="9" name="Slide Number Placeholder 8">
            <a:extLst>
              <a:ext uri="{FF2B5EF4-FFF2-40B4-BE49-F238E27FC236}">
                <a16:creationId xmlns:a16="http://schemas.microsoft.com/office/drawing/2014/main" id="{44A822AA-88AC-497E-B5BF-BF2F3C41E0FF}"/>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124035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ABBAC-4D9B-40A8-8983-B349ADC813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56516A-DB7E-4B95-9BF4-219099548CB1}"/>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4" name="Footer Placeholder 3">
            <a:extLst>
              <a:ext uri="{FF2B5EF4-FFF2-40B4-BE49-F238E27FC236}">
                <a16:creationId xmlns:a16="http://schemas.microsoft.com/office/drawing/2014/main" id="{125C9E54-6177-4707-9E3B-2EF5A969E5D2}"/>
              </a:ext>
            </a:extLst>
          </p:cNvPr>
          <p:cNvSpPr>
            <a:spLocks noGrp="1"/>
          </p:cNvSpPr>
          <p:nvPr>
            <p:ph type="ftr" sz="quarter" idx="11"/>
          </p:nvPr>
        </p:nvSpPr>
        <p:spPr/>
        <p:txBody>
          <a:bodyPr/>
          <a:lstStyle/>
          <a:p>
            <a:endParaRPr kumimoji="0" lang="en-US"/>
          </a:p>
        </p:txBody>
      </p:sp>
      <p:sp>
        <p:nvSpPr>
          <p:cNvPr id="5" name="Slide Number Placeholder 4">
            <a:extLst>
              <a:ext uri="{FF2B5EF4-FFF2-40B4-BE49-F238E27FC236}">
                <a16:creationId xmlns:a16="http://schemas.microsoft.com/office/drawing/2014/main" id="{092995BE-1DAF-4DFE-8052-9863FAF55B8A}"/>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127125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0065A5-AA72-4A8D-9513-D8B66952B718}"/>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3" name="Footer Placeholder 2">
            <a:extLst>
              <a:ext uri="{FF2B5EF4-FFF2-40B4-BE49-F238E27FC236}">
                <a16:creationId xmlns:a16="http://schemas.microsoft.com/office/drawing/2014/main" id="{3320A4BC-69D7-4815-83DE-357C6EBEA413}"/>
              </a:ext>
            </a:extLst>
          </p:cNvPr>
          <p:cNvSpPr>
            <a:spLocks noGrp="1"/>
          </p:cNvSpPr>
          <p:nvPr>
            <p:ph type="ftr" sz="quarter" idx="11"/>
          </p:nvPr>
        </p:nvSpPr>
        <p:spPr/>
        <p:txBody>
          <a:bodyPr/>
          <a:lstStyle/>
          <a:p>
            <a:endParaRPr kumimoji="0" lang="en-US"/>
          </a:p>
        </p:txBody>
      </p:sp>
      <p:sp>
        <p:nvSpPr>
          <p:cNvPr id="4" name="Slide Number Placeholder 3">
            <a:extLst>
              <a:ext uri="{FF2B5EF4-FFF2-40B4-BE49-F238E27FC236}">
                <a16:creationId xmlns:a16="http://schemas.microsoft.com/office/drawing/2014/main" id="{1E74AC45-95C6-4315-AFB4-E60D7366AAA5}"/>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3702231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2EAB1-DEDB-468A-916D-664F1649321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C3BFBDF-B1F8-408C-9CE2-2AF6EBE7DA5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A1BF556-20F5-4419-8F9D-94E3C621DC9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92E87D3E-6DB5-4245-A40E-A6CCD38C1914}"/>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6" name="Footer Placeholder 5">
            <a:extLst>
              <a:ext uri="{FF2B5EF4-FFF2-40B4-BE49-F238E27FC236}">
                <a16:creationId xmlns:a16="http://schemas.microsoft.com/office/drawing/2014/main" id="{EE746DF9-D151-43B3-BF63-EC9C13B7257E}"/>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D2B414AB-ABFA-4D1A-9F68-3EE2D8B923FA}"/>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353743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DF23-CC37-47D7-98DB-8BAB69BC6A6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A8A7ED-36D5-4473-BE09-24C62817FEC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F3A16BFB-7D42-49B9-B435-545A7216DA0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A2DAF71-5689-4CE1-BCA9-3C7DDE4316C5}"/>
              </a:ext>
            </a:extLst>
          </p:cNvPr>
          <p:cNvSpPr>
            <a:spLocks noGrp="1"/>
          </p:cNvSpPr>
          <p:nvPr>
            <p:ph type="dt" sz="half" idx="10"/>
          </p:nvPr>
        </p:nvSpPr>
        <p:spPr/>
        <p:txBody>
          <a:bodyPr/>
          <a:lstStyle/>
          <a:p>
            <a:fld id="{47C9B81F-C347-4BEF-BFDF-29C42F48304A}" type="datetimeFigureOut">
              <a:rPr lang="en-US" smtClean="0"/>
              <a:pPr/>
              <a:t>3/9/2024</a:t>
            </a:fld>
            <a:endParaRPr lang="en-US"/>
          </a:p>
        </p:txBody>
      </p:sp>
      <p:sp>
        <p:nvSpPr>
          <p:cNvPr id="6" name="Footer Placeholder 5">
            <a:extLst>
              <a:ext uri="{FF2B5EF4-FFF2-40B4-BE49-F238E27FC236}">
                <a16:creationId xmlns:a16="http://schemas.microsoft.com/office/drawing/2014/main" id="{B6F21CC7-347B-4A86-84AD-91083E2EF10A}"/>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72855FBD-959D-401A-93DE-2D999A4A205F}"/>
              </a:ext>
            </a:extLst>
          </p:cNvPr>
          <p:cNvSpPr>
            <a:spLocks noGrp="1"/>
          </p:cNvSpPr>
          <p:nvPr>
            <p:ph type="sldNum" sz="quarter" idx="12"/>
          </p:nvPr>
        </p:nvSpPr>
        <p:spPr/>
        <p:txBody>
          <a:bodyPr/>
          <a:lstStyle/>
          <a:p>
            <a:fld id="{042AED99-7FB4-404E-8A97-64753DCE42EC}" type="slidenum">
              <a:rPr kumimoji="0" lang="en-US" smtClean="0"/>
              <a:pPr/>
              <a:t>‹#›</a:t>
            </a:fld>
            <a:endParaRPr kumimoji="0" lang="en-US"/>
          </a:p>
        </p:txBody>
      </p:sp>
    </p:spTree>
    <p:extLst>
      <p:ext uri="{BB962C8B-B14F-4D97-AF65-F5344CB8AC3E}">
        <p14:creationId xmlns:p14="http://schemas.microsoft.com/office/powerpoint/2010/main" val="259205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224662-4218-4BD0-A220-F705B340FF8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C38D30-A6EA-4E64-A307-DEA9BA0488D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5D1E6C-FDA2-4B42-BFE9-4B471694C90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7C9B81F-C347-4BEF-BFDF-29C42F48304A}" type="datetimeFigureOut">
              <a:rPr lang="en-US" smtClean="0"/>
              <a:pPr/>
              <a:t>3/9/2024</a:t>
            </a:fld>
            <a:endParaRPr lang="en-US" dirty="0">
              <a:solidFill>
                <a:schemeClr val="tx2">
                  <a:shade val="90000"/>
                </a:schemeClr>
              </a:solidFill>
            </a:endParaRPr>
          </a:p>
        </p:txBody>
      </p:sp>
      <p:sp>
        <p:nvSpPr>
          <p:cNvPr id="5" name="Footer Placeholder 4">
            <a:extLst>
              <a:ext uri="{FF2B5EF4-FFF2-40B4-BE49-F238E27FC236}">
                <a16:creationId xmlns:a16="http://schemas.microsoft.com/office/drawing/2014/main" id="{BC45F88C-4C85-424C-A166-53A07D0142E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lgn="l" eaLnBrk="1" latinLnBrk="0" hangingPunct="1"/>
            <a:endParaRPr kumimoji="0" lang="en-US" dirty="0">
              <a:solidFill>
                <a:schemeClr val="tx2">
                  <a:shade val="90000"/>
                </a:schemeClr>
              </a:solidFill>
            </a:endParaRPr>
          </a:p>
        </p:txBody>
      </p:sp>
      <p:sp>
        <p:nvSpPr>
          <p:cNvPr id="6" name="Slide Number Placeholder 5">
            <a:extLst>
              <a:ext uri="{FF2B5EF4-FFF2-40B4-BE49-F238E27FC236}">
                <a16:creationId xmlns:a16="http://schemas.microsoft.com/office/drawing/2014/main" id="{216A5231-FDE6-4D12-A55D-4939689A6F6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spTree>
    <p:extLst>
      <p:ext uri="{BB962C8B-B14F-4D97-AF65-F5344CB8AC3E}">
        <p14:creationId xmlns:p14="http://schemas.microsoft.com/office/powerpoint/2010/main" val="3193383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6632"/>
            <a:ext cx="7886700" cy="504056"/>
          </a:xfrm>
        </p:spPr>
        <p:txBody>
          <a:bodyPr>
            <a:normAutofit fontScale="90000"/>
          </a:bodyPr>
          <a:lstStyle/>
          <a:p>
            <a:r>
              <a:rPr lang="en-IN" dirty="0"/>
              <a:t>Two Customization Mechanisms</a:t>
            </a:r>
          </a:p>
        </p:txBody>
      </p:sp>
      <p:pic>
        <p:nvPicPr>
          <p:cNvPr id="4" name="Picture 2"/>
          <p:cNvPicPr>
            <a:picLocks noChangeAspect="1" noChangeArrowheads="1"/>
          </p:cNvPicPr>
          <p:nvPr/>
        </p:nvPicPr>
        <p:blipFill>
          <a:blip r:embed="rId2"/>
          <a:srcRect/>
          <a:stretch>
            <a:fillRect/>
          </a:stretch>
        </p:blipFill>
        <p:spPr bwMode="auto">
          <a:xfrm>
            <a:off x="683568" y="908720"/>
            <a:ext cx="7776864" cy="4480545"/>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3593"/>
            <a:ext cx="7886700" cy="631136"/>
          </a:xfrm>
        </p:spPr>
        <p:txBody>
          <a:bodyPr/>
          <a:lstStyle/>
          <a:p>
            <a:r>
              <a:rPr lang="en-IN" dirty="0"/>
              <a:t>Using Parameterized Types</a:t>
            </a:r>
          </a:p>
        </p:txBody>
      </p:sp>
      <p:sp>
        <p:nvSpPr>
          <p:cNvPr id="3" name="Content Placeholder 2"/>
          <p:cNvSpPr>
            <a:spLocks noGrp="1"/>
          </p:cNvSpPr>
          <p:nvPr>
            <p:ph idx="1"/>
          </p:nvPr>
        </p:nvSpPr>
        <p:spPr>
          <a:xfrm>
            <a:off x="622293" y="748493"/>
            <a:ext cx="7886700" cy="4351338"/>
          </a:xfrm>
        </p:spPr>
        <p:txBody>
          <a:bodyPr/>
          <a:lstStyle/>
          <a:p>
            <a:endParaRPr lang="en-IN"/>
          </a:p>
        </p:txBody>
      </p:sp>
      <p:pic>
        <p:nvPicPr>
          <p:cNvPr id="6146" name="Picture 2"/>
          <p:cNvPicPr>
            <a:picLocks noChangeAspect="1" noChangeArrowheads="1"/>
          </p:cNvPicPr>
          <p:nvPr/>
        </p:nvPicPr>
        <p:blipFill>
          <a:blip r:embed="rId3"/>
          <a:srcRect/>
          <a:stretch>
            <a:fillRect/>
          </a:stretch>
        </p:blipFill>
        <p:spPr bwMode="auto">
          <a:xfrm>
            <a:off x="13366" y="764432"/>
            <a:ext cx="9134596" cy="4343411"/>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3593"/>
            <a:ext cx="7886700" cy="631136"/>
          </a:xfrm>
        </p:spPr>
        <p:txBody>
          <a:bodyPr/>
          <a:lstStyle/>
          <a:p>
            <a:r>
              <a:rPr lang="en-IN" dirty="0"/>
              <a:t>Using Parameterized Types</a:t>
            </a:r>
          </a:p>
        </p:txBody>
      </p:sp>
      <p:sp>
        <p:nvSpPr>
          <p:cNvPr id="3" name="Content Placeholder 2"/>
          <p:cNvSpPr>
            <a:spLocks noGrp="1"/>
          </p:cNvSpPr>
          <p:nvPr>
            <p:ph idx="1"/>
          </p:nvPr>
        </p:nvSpPr>
        <p:spPr>
          <a:xfrm>
            <a:off x="624036" y="751899"/>
            <a:ext cx="7886700" cy="4351338"/>
          </a:xfrm>
        </p:spPr>
        <p:txBody>
          <a:bodyPr/>
          <a:lstStyle/>
          <a:p>
            <a:endParaRPr lang="en-IN"/>
          </a:p>
        </p:txBody>
      </p:sp>
      <p:pic>
        <p:nvPicPr>
          <p:cNvPr id="6147" name="Picture 3"/>
          <p:cNvPicPr>
            <a:picLocks noChangeAspect="1" noChangeArrowheads="1"/>
          </p:cNvPicPr>
          <p:nvPr/>
        </p:nvPicPr>
        <p:blipFill>
          <a:blip r:embed="rId3"/>
          <a:srcRect/>
          <a:stretch>
            <a:fillRect/>
          </a:stretch>
        </p:blipFill>
        <p:spPr bwMode="auto">
          <a:xfrm>
            <a:off x="0" y="751899"/>
            <a:ext cx="9144032" cy="4366069"/>
          </a:xfrm>
          <a:prstGeom prst="rect">
            <a:avLst/>
          </a:prstGeom>
          <a:noFill/>
          <a:ln w="9525">
            <a:noFill/>
            <a:miter lim="800000"/>
            <a:headEnd/>
            <a:tailEnd/>
          </a:ln>
          <a:effectLst/>
        </p:spPr>
      </p:pic>
    </p:spTree>
    <p:extLst>
      <p:ext uri="{BB962C8B-B14F-4D97-AF65-F5344CB8AC3E}">
        <p14:creationId xmlns:p14="http://schemas.microsoft.com/office/powerpoint/2010/main" val="404779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3593"/>
            <a:ext cx="7886700" cy="631136"/>
          </a:xfrm>
        </p:spPr>
        <p:txBody>
          <a:bodyPr/>
          <a:lstStyle/>
          <a:p>
            <a:r>
              <a:rPr lang="en-IN" dirty="0"/>
              <a:t>Using Parameterized Types</a:t>
            </a:r>
          </a:p>
        </p:txBody>
      </p:sp>
      <p:sp>
        <p:nvSpPr>
          <p:cNvPr id="3" name="Content Placeholder 2"/>
          <p:cNvSpPr>
            <a:spLocks noGrp="1"/>
          </p:cNvSpPr>
          <p:nvPr>
            <p:ph idx="1"/>
          </p:nvPr>
        </p:nvSpPr>
        <p:spPr/>
        <p:txBody>
          <a:bodyPr/>
          <a:lstStyle/>
          <a:p>
            <a:endParaRPr lang="en-IN"/>
          </a:p>
        </p:txBody>
      </p:sp>
      <p:pic>
        <p:nvPicPr>
          <p:cNvPr id="6147" name="Picture 3"/>
          <p:cNvPicPr>
            <a:picLocks noChangeAspect="1" noChangeArrowheads="1"/>
          </p:cNvPicPr>
          <p:nvPr/>
        </p:nvPicPr>
        <p:blipFill>
          <a:blip r:embed="rId3"/>
          <a:srcRect/>
          <a:stretch>
            <a:fillRect/>
          </a:stretch>
        </p:blipFill>
        <p:spPr bwMode="auto">
          <a:xfrm>
            <a:off x="-8451" y="1885648"/>
            <a:ext cx="9144032" cy="4366069"/>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4577897" y="869038"/>
            <a:ext cx="4572032" cy="956587"/>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285720" y="3288378"/>
            <a:ext cx="6357982" cy="354936"/>
          </a:xfrm>
          <a:prstGeom prst="rect">
            <a:avLst/>
          </a:prstGeom>
          <a:noFill/>
          <a:ln w="9525">
            <a:noFill/>
            <a:miter lim="800000"/>
            <a:headEnd/>
            <a:tailEnd/>
          </a:ln>
          <a:effectLst/>
        </p:spPr>
      </p:pic>
      <p:pic>
        <p:nvPicPr>
          <p:cNvPr id="6150" name="Picture 6"/>
          <p:cNvPicPr>
            <a:picLocks noChangeAspect="1" noChangeArrowheads="1"/>
          </p:cNvPicPr>
          <p:nvPr/>
        </p:nvPicPr>
        <p:blipFill>
          <a:blip r:embed="rId6"/>
          <a:srcRect/>
          <a:stretch>
            <a:fillRect/>
          </a:stretch>
        </p:blipFill>
        <p:spPr bwMode="auto">
          <a:xfrm>
            <a:off x="8532157" y="3643314"/>
            <a:ext cx="611843" cy="619127"/>
          </a:xfrm>
          <a:prstGeom prst="rect">
            <a:avLst/>
          </a:prstGeom>
          <a:noFill/>
          <a:ln w="9525">
            <a:noFill/>
            <a:miter lim="800000"/>
            <a:headEnd/>
            <a:tailEnd/>
          </a:ln>
          <a:effectLst/>
        </p:spPr>
      </p:pic>
    </p:spTree>
    <p:extLst>
      <p:ext uri="{BB962C8B-B14F-4D97-AF65-F5344CB8AC3E}">
        <p14:creationId xmlns:p14="http://schemas.microsoft.com/office/powerpoint/2010/main" val="1030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57" y="185149"/>
            <a:ext cx="7886700" cy="603989"/>
          </a:xfrm>
        </p:spPr>
        <p:txBody>
          <a:bodyPr/>
          <a:lstStyle/>
          <a:p>
            <a:r>
              <a:rPr lang="en-IN" dirty="0"/>
              <a:t>Use the factory for objects too</a:t>
            </a:r>
          </a:p>
        </p:txBody>
      </p:sp>
      <p:pic>
        <p:nvPicPr>
          <p:cNvPr id="7170" name="Picture 2"/>
          <p:cNvPicPr>
            <a:picLocks noGrp="1" noChangeAspect="1" noChangeArrowheads="1"/>
          </p:cNvPicPr>
          <p:nvPr>
            <p:ph idx="1"/>
          </p:nvPr>
        </p:nvPicPr>
        <p:blipFill>
          <a:blip r:embed="rId3"/>
          <a:stretch>
            <a:fillRect/>
          </a:stretch>
        </p:blipFill>
        <p:spPr bwMode="auto">
          <a:xfrm>
            <a:off x="611489" y="793038"/>
            <a:ext cx="7886700" cy="3775182"/>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57" y="185149"/>
            <a:ext cx="7886700" cy="603989"/>
          </a:xfrm>
        </p:spPr>
        <p:txBody>
          <a:bodyPr/>
          <a:lstStyle/>
          <a:p>
            <a:r>
              <a:rPr lang="en-IN" dirty="0"/>
              <a:t>Use the factory for objects too</a:t>
            </a:r>
          </a:p>
        </p:txBody>
      </p:sp>
      <p:pic>
        <p:nvPicPr>
          <p:cNvPr id="7171" name="Picture 3"/>
          <p:cNvPicPr>
            <a:picLocks noChangeAspect="1" noChangeArrowheads="1"/>
          </p:cNvPicPr>
          <p:nvPr/>
        </p:nvPicPr>
        <p:blipFill>
          <a:blip r:embed="rId3"/>
          <a:srcRect/>
          <a:stretch>
            <a:fillRect/>
          </a:stretch>
        </p:blipFill>
        <p:spPr bwMode="auto">
          <a:xfrm>
            <a:off x="92856" y="789138"/>
            <a:ext cx="8958287" cy="4197509"/>
          </a:xfrm>
          <a:prstGeom prst="rect">
            <a:avLst/>
          </a:prstGeom>
          <a:noFill/>
          <a:ln w="9525">
            <a:noFill/>
            <a:miter lim="800000"/>
            <a:headEnd/>
            <a:tailEnd/>
          </a:ln>
          <a:effectLst/>
        </p:spPr>
      </p:pic>
    </p:spTree>
    <p:extLst>
      <p:ext uri="{BB962C8B-B14F-4D97-AF65-F5344CB8AC3E}">
        <p14:creationId xmlns:p14="http://schemas.microsoft.com/office/powerpoint/2010/main" val="1468527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85941"/>
          </a:xfrm>
        </p:spPr>
        <p:txBody>
          <a:bodyPr/>
          <a:lstStyle/>
          <a:p>
            <a:r>
              <a:rPr lang="en-IN" dirty="0"/>
              <a:t>UVM Configuration Database</a:t>
            </a:r>
          </a:p>
        </p:txBody>
      </p:sp>
      <p:pic>
        <p:nvPicPr>
          <p:cNvPr id="8195" name="Picture 3"/>
          <p:cNvPicPr>
            <a:picLocks noGrp="1" noChangeAspect="1" noChangeArrowheads="1"/>
          </p:cNvPicPr>
          <p:nvPr>
            <p:ph idx="1"/>
          </p:nvPr>
        </p:nvPicPr>
        <p:blipFill>
          <a:blip r:embed="rId3"/>
          <a:stretch>
            <a:fillRect/>
          </a:stretch>
        </p:blipFill>
        <p:spPr bwMode="auto">
          <a:xfrm>
            <a:off x="683568" y="1031205"/>
            <a:ext cx="7886700" cy="3611278"/>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1197894" y="1978798"/>
            <a:ext cx="2143140" cy="2767675"/>
          </a:xfrm>
          <a:prstGeom prst="rect">
            <a:avLst/>
          </a:prstGeom>
          <a:noFill/>
          <a:ln w="9525">
            <a:noFill/>
            <a:miter lim="800000"/>
            <a:headEnd/>
            <a:tailEnd/>
          </a:ln>
          <a:effectLst/>
        </p:spPr>
      </p:pic>
      <p:pic>
        <p:nvPicPr>
          <p:cNvPr id="8198" name="Picture 6"/>
          <p:cNvPicPr>
            <a:picLocks noChangeAspect="1" noChangeArrowheads="1"/>
          </p:cNvPicPr>
          <p:nvPr/>
        </p:nvPicPr>
        <p:blipFill>
          <a:blip r:embed="rId5"/>
          <a:srcRect/>
          <a:stretch>
            <a:fillRect/>
          </a:stretch>
        </p:blipFill>
        <p:spPr bwMode="auto">
          <a:xfrm>
            <a:off x="1126456" y="1978798"/>
            <a:ext cx="5286412" cy="2792445"/>
          </a:xfrm>
          <a:prstGeom prst="rect">
            <a:avLst/>
          </a:prstGeom>
          <a:noFill/>
          <a:ln w="9525">
            <a:noFill/>
            <a:miter lim="800000"/>
            <a:headEnd/>
            <a:tailEnd/>
          </a:ln>
          <a:effectLst/>
        </p:spPr>
      </p:pic>
      <p:pic>
        <p:nvPicPr>
          <p:cNvPr id="8200" name="Picture 8"/>
          <p:cNvPicPr>
            <a:picLocks noChangeAspect="1" noChangeArrowheads="1"/>
          </p:cNvPicPr>
          <p:nvPr/>
        </p:nvPicPr>
        <p:blipFill>
          <a:blip r:embed="rId6"/>
          <a:srcRect/>
          <a:stretch>
            <a:fillRect/>
          </a:stretch>
        </p:blipFill>
        <p:spPr bwMode="auto">
          <a:xfrm>
            <a:off x="6584327" y="3264682"/>
            <a:ext cx="1685929" cy="1549037"/>
          </a:xfrm>
          <a:prstGeom prst="rect">
            <a:avLst/>
          </a:prstGeom>
          <a:noFill/>
          <a:ln w="9525">
            <a:noFill/>
            <a:miter lim="800000"/>
            <a:headEnd/>
            <a:tailEnd/>
          </a:ln>
          <a:effectLst/>
        </p:spPr>
      </p:pic>
      <p:pic>
        <p:nvPicPr>
          <p:cNvPr id="1026" name="Picture 2"/>
          <p:cNvPicPr>
            <a:picLocks noChangeAspect="1" noChangeArrowheads="1"/>
          </p:cNvPicPr>
          <p:nvPr/>
        </p:nvPicPr>
        <p:blipFill>
          <a:blip r:embed="rId7"/>
          <a:srcRect/>
          <a:stretch>
            <a:fillRect/>
          </a:stretch>
        </p:blipFill>
        <p:spPr bwMode="auto">
          <a:xfrm>
            <a:off x="5731928" y="1121542"/>
            <a:ext cx="2966956" cy="749715"/>
          </a:xfrm>
          <a:prstGeom prst="rect">
            <a:avLst/>
          </a:prstGeom>
          <a:noFill/>
          <a:ln w="9525">
            <a:noFill/>
            <a:miter lim="800000"/>
            <a:headEnd/>
            <a:tailEnd/>
          </a:ln>
          <a:effectLst/>
        </p:spPr>
      </p:pic>
      <p:pic>
        <p:nvPicPr>
          <p:cNvPr id="1028" name="Picture 4"/>
          <p:cNvPicPr>
            <a:picLocks noChangeAspect="1" noChangeArrowheads="1"/>
          </p:cNvPicPr>
          <p:nvPr/>
        </p:nvPicPr>
        <p:blipFill>
          <a:blip r:embed="rId8"/>
          <a:srcRect/>
          <a:stretch>
            <a:fillRect/>
          </a:stretch>
        </p:blipFill>
        <p:spPr bwMode="auto">
          <a:xfrm>
            <a:off x="6269992" y="1835922"/>
            <a:ext cx="2214578" cy="664373"/>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a:srcRect/>
          <a:stretch>
            <a:fillRect/>
          </a:stretch>
        </p:blipFill>
        <p:spPr bwMode="auto">
          <a:xfrm>
            <a:off x="6627182" y="2465982"/>
            <a:ext cx="1643074" cy="72726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369" y="116632"/>
            <a:ext cx="7886700" cy="543594"/>
          </a:xfrm>
        </p:spPr>
        <p:txBody>
          <a:bodyPr>
            <a:normAutofit fontScale="90000"/>
          </a:bodyPr>
          <a:lstStyle/>
          <a:p>
            <a:r>
              <a:rPr lang="en-IN" dirty="0" err="1"/>
              <a:t>uvm_config_db</a:t>
            </a:r>
            <a:endParaRPr lang="en-IN" dirty="0"/>
          </a:p>
        </p:txBody>
      </p:sp>
      <p:pic>
        <p:nvPicPr>
          <p:cNvPr id="9218" name="Picture 2"/>
          <p:cNvPicPr>
            <a:picLocks noGrp="1" noChangeAspect="1" noChangeArrowheads="1"/>
          </p:cNvPicPr>
          <p:nvPr>
            <p:ph idx="1"/>
          </p:nvPr>
        </p:nvPicPr>
        <p:blipFill>
          <a:blip r:embed="rId3"/>
          <a:stretch>
            <a:fillRect/>
          </a:stretch>
        </p:blipFill>
        <p:spPr bwMode="auto">
          <a:xfrm>
            <a:off x="628650" y="908721"/>
            <a:ext cx="7886700" cy="3235393"/>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571472" y="2323902"/>
            <a:ext cx="8072494" cy="2416304"/>
          </a:xfrm>
          <a:prstGeom prst="rect">
            <a:avLst/>
          </a:prstGeom>
          <a:noFill/>
          <a:ln w="9525">
            <a:noFill/>
            <a:miter lim="800000"/>
            <a:headEnd/>
            <a:tailEnd/>
          </a:ln>
          <a:effectLst/>
        </p:spPr>
      </p:pic>
      <p:pic>
        <p:nvPicPr>
          <p:cNvPr id="9220" name="Picture 4"/>
          <p:cNvPicPr>
            <a:picLocks noChangeAspect="1" noChangeArrowheads="1"/>
          </p:cNvPicPr>
          <p:nvPr/>
        </p:nvPicPr>
        <p:blipFill>
          <a:blip r:embed="rId5"/>
          <a:srcRect/>
          <a:stretch>
            <a:fillRect/>
          </a:stretch>
        </p:blipFill>
        <p:spPr bwMode="auto">
          <a:xfrm>
            <a:off x="571472" y="2220201"/>
            <a:ext cx="7929618" cy="252000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241"/>
            <a:ext cx="7886700" cy="615602"/>
          </a:xfrm>
        </p:spPr>
        <p:txBody>
          <a:bodyPr/>
          <a:lstStyle/>
          <a:p>
            <a:r>
              <a:rPr lang="en-IN" dirty="0"/>
              <a:t>UVM Features-</a:t>
            </a:r>
            <a:r>
              <a:rPr lang="en-IN" dirty="0" err="1"/>
              <a:t>uvm_config_db</a:t>
            </a:r>
            <a:endParaRPr lang="en-IN" dirty="0"/>
          </a:p>
        </p:txBody>
      </p:sp>
      <p:pic>
        <p:nvPicPr>
          <p:cNvPr id="10242" name="Picture 2"/>
          <p:cNvPicPr>
            <a:picLocks noGrp="1" noChangeAspect="1" noChangeArrowheads="1"/>
          </p:cNvPicPr>
          <p:nvPr>
            <p:ph idx="1"/>
          </p:nvPr>
        </p:nvPicPr>
        <p:blipFill>
          <a:blip r:embed="rId3"/>
          <a:srcRect/>
          <a:stretch>
            <a:fillRect/>
          </a:stretch>
        </p:blipFill>
        <p:spPr bwMode="auto">
          <a:xfrm>
            <a:off x="457232" y="873266"/>
            <a:ext cx="8229600" cy="1506213"/>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409615" y="2168249"/>
            <a:ext cx="8305821" cy="2854436"/>
          </a:xfrm>
          <a:prstGeom prst="rect">
            <a:avLst/>
          </a:prstGeom>
          <a:noFill/>
          <a:ln w="9525">
            <a:noFill/>
            <a:miter lim="800000"/>
            <a:headEnd/>
            <a:tailEnd/>
          </a:ln>
          <a:effectLst/>
        </p:spPr>
      </p:pic>
      <p:pic>
        <p:nvPicPr>
          <p:cNvPr id="10244" name="Picture 4"/>
          <p:cNvPicPr>
            <a:picLocks noChangeAspect="1" noChangeArrowheads="1"/>
          </p:cNvPicPr>
          <p:nvPr/>
        </p:nvPicPr>
        <p:blipFill>
          <a:blip r:embed="rId5"/>
          <a:srcRect/>
          <a:stretch>
            <a:fillRect/>
          </a:stretch>
        </p:blipFill>
        <p:spPr bwMode="auto">
          <a:xfrm>
            <a:off x="0" y="807843"/>
            <a:ext cx="9145316" cy="44291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16632"/>
            <a:ext cx="7886700" cy="615602"/>
          </a:xfrm>
        </p:spPr>
        <p:txBody>
          <a:bodyPr/>
          <a:lstStyle/>
          <a:p>
            <a:r>
              <a:rPr lang="en-IN" dirty="0"/>
              <a:t>Summary</a:t>
            </a:r>
          </a:p>
        </p:txBody>
      </p:sp>
      <p:pic>
        <p:nvPicPr>
          <p:cNvPr id="11266" name="Picture 2"/>
          <p:cNvPicPr>
            <a:picLocks noGrp="1" noChangeAspect="1" noChangeArrowheads="1"/>
          </p:cNvPicPr>
          <p:nvPr>
            <p:ph idx="1"/>
          </p:nvPr>
        </p:nvPicPr>
        <p:blipFill>
          <a:blip r:embed="rId3"/>
          <a:stretch>
            <a:fillRect/>
          </a:stretch>
        </p:blipFill>
        <p:spPr bwMode="auto">
          <a:xfrm>
            <a:off x="358413" y="692696"/>
            <a:ext cx="8427171" cy="4248472"/>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174"/>
            <a:ext cx="7886700" cy="543594"/>
          </a:xfrm>
        </p:spPr>
        <p:txBody>
          <a:bodyPr>
            <a:normAutofit fontScale="90000"/>
          </a:bodyPr>
          <a:lstStyle/>
          <a:p>
            <a:r>
              <a:rPr lang="en-IN" dirty="0"/>
              <a:t>Create() </a:t>
            </a:r>
            <a:r>
              <a:rPr lang="en-IN" dirty="0" err="1"/>
              <a:t>vs</a:t>
            </a:r>
            <a:r>
              <a:rPr lang="en-IN" dirty="0"/>
              <a:t> new()</a:t>
            </a:r>
          </a:p>
        </p:txBody>
      </p:sp>
      <p:pic>
        <p:nvPicPr>
          <p:cNvPr id="5" name="Picture 3"/>
          <p:cNvPicPr>
            <a:picLocks noChangeAspect="1" noChangeArrowheads="1"/>
          </p:cNvPicPr>
          <p:nvPr/>
        </p:nvPicPr>
        <p:blipFill>
          <a:blip r:embed="rId3"/>
          <a:srcRect/>
          <a:stretch>
            <a:fillRect/>
          </a:stretch>
        </p:blipFill>
        <p:spPr bwMode="auto">
          <a:xfrm>
            <a:off x="371329" y="563365"/>
            <a:ext cx="8655193" cy="4095761"/>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402" y="0"/>
            <a:ext cx="7886700" cy="471586"/>
          </a:xfrm>
        </p:spPr>
        <p:txBody>
          <a:bodyPr>
            <a:normAutofit fontScale="90000"/>
          </a:bodyPr>
          <a:lstStyle/>
          <a:p>
            <a:r>
              <a:rPr lang="en-IN" dirty="0"/>
              <a:t>Create() </a:t>
            </a:r>
            <a:r>
              <a:rPr lang="en-IN" dirty="0" err="1"/>
              <a:t>vs</a:t>
            </a:r>
            <a:r>
              <a:rPr lang="en-IN" dirty="0"/>
              <a:t> new()</a:t>
            </a:r>
          </a:p>
        </p:txBody>
      </p:sp>
      <p:pic>
        <p:nvPicPr>
          <p:cNvPr id="6" name="Picture 2"/>
          <p:cNvPicPr>
            <a:picLocks noChangeAspect="1" noChangeArrowheads="1"/>
          </p:cNvPicPr>
          <p:nvPr/>
        </p:nvPicPr>
        <p:blipFill>
          <a:blip r:embed="rId3"/>
          <a:srcRect/>
          <a:stretch>
            <a:fillRect/>
          </a:stretch>
        </p:blipFill>
        <p:spPr bwMode="auto">
          <a:xfrm>
            <a:off x="0" y="548680"/>
            <a:ext cx="9144000" cy="4189390"/>
          </a:xfrm>
          <a:prstGeom prst="rect">
            <a:avLst/>
          </a:prstGeom>
          <a:noFill/>
          <a:ln w="9525">
            <a:noFill/>
            <a:miter lim="800000"/>
            <a:headEnd/>
            <a:tailEnd/>
          </a:ln>
          <a:effectLst/>
        </p:spPr>
      </p:pic>
    </p:spTree>
    <p:extLst>
      <p:ext uri="{BB962C8B-B14F-4D97-AF65-F5344CB8AC3E}">
        <p14:creationId xmlns:p14="http://schemas.microsoft.com/office/powerpoint/2010/main" val="2974778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835" y="128633"/>
            <a:ext cx="7886700" cy="399578"/>
          </a:xfrm>
        </p:spPr>
        <p:txBody>
          <a:bodyPr>
            <a:normAutofit fontScale="90000"/>
          </a:bodyPr>
          <a:lstStyle/>
          <a:p>
            <a:r>
              <a:rPr lang="en-IN" dirty="0"/>
              <a:t>Factory Methods</a:t>
            </a:r>
          </a:p>
        </p:txBody>
      </p:sp>
      <p:sp>
        <p:nvSpPr>
          <p:cNvPr id="3" name="Content Placeholder 2"/>
          <p:cNvSpPr>
            <a:spLocks noGrp="1"/>
          </p:cNvSpPr>
          <p:nvPr>
            <p:ph idx="1"/>
          </p:nvPr>
        </p:nvSpPr>
        <p:spPr>
          <a:xfrm>
            <a:off x="253954" y="908720"/>
            <a:ext cx="8638525" cy="5616624"/>
          </a:xfrm>
        </p:spPr>
        <p:txBody>
          <a:bodyPr>
            <a:noAutofit/>
          </a:bodyPr>
          <a:lstStyle/>
          <a:p>
            <a:pPr>
              <a:lnSpc>
                <a:spcPct val="100000"/>
              </a:lnSpc>
            </a:pPr>
            <a:r>
              <a:rPr lang="en-IN" sz="2800" dirty="0"/>
              <a:t>Registration	</a:t>
            </a:r>
          </a:p>
          <a:p>
            <a:pPr>
              <a:lnSpc>
                <a:spcPct val="100000"/>
              </a:lnSpc>
            </a:pPr>
            <a:endParaRPr lang="en-IN" sz="2800" dirty="0"/>
          </a:p>
          <a:p>
            <a:pPr lvl="1">
              <a:lnSpc>
                <a:spcPct val="100000"/>
              </a:lnSpc>
            </a:pPr>
            <a:r>
              <a:rPr lang="en-IN" sz="2800" dirty="0"/>
              <a:t>Examples</a:t>
            </a:r>
          </a:p>
          <a:p>
            <a:pPr lvl="1">
              <a:lnSpc>
                <a:spcPct val="100000"/>
              </a:lnSpc>
            </a:pPr>
            <a:r>
              <a:rPr lang="fr-FR" sz="2400" b="1" dirty="0"/>
              <a:t>class</a:t>
            </a:r>
            <a:r>
              <a:rPr lang="fr-FR" sz="2400" dirty="0"/>
              <a:t> </a:t>
            </a:r>
            <a:r>
              <a:rPr lang="fr-FR" sz="2400" dirty="0" err="1"/>
              <a:t>packet</a:t>
            </a:r>
            <a:r>
              <a:rPr lang="fr-FR" sz="2400" dirty="0"/>
              <a:t> #(</a:t>
            </a:r>
            <a:r>
              <a:rPr lang="fr-FR" sz="2400" b="1" dirty="0"/>
              <a:t>type</a:t>
            </a:r>
            <a:r>
              <a:rPr lang="fr-FR" sz="2400" dirty="0"/>
              <a:t> T=</a:t>
            </a:r>
            <a:r>
              <a:rPr lang="fr-FR" sz="2400" b="1" dirty="0" err="1"/>
              <a:t>int</a:t>
            </a:r>
            <a:r>
              <a:rPr lang="fr-FR" sz="2400" dirty="0"/>
              <a:t>, </a:t>
            </a:r>
            <a:r>
              <a:rPr lang="fr-FR" sz="2400" b="1" dirty="0" err="1"/>
              <a:t>int</a:t>
            </a:r>
            <a:r>
              <a:rPr lang="fr-FR" sz="2400" dirty="0"/>
              <a:t> mode=0) </a:t>
            </a:r>
            <a:r>
              <a:rPr lang="fr-FR" sz="2400" b="1" dirty="0" err="1"/>
              <a:t>extends</a:t>
            </a:r>
            <a:r>
              <a:rPr lang="fr-FR" sz="2400" dirty="0"/>
              <a:t> uvm_object;</a:t>
            </a:r>
            <a:br>
              <a:rPr lang="fr-FR" sz="2800" dirty="0"/>
            </a:br>
            <a:r>
              <a:rPr lang="fr-FR" sz="2800" dirty="0"/>
              <a:t>   </a:t>
            </a:r>
            <a:r>
              <a:rPr lang="fr-FR" sz="2400" dirty="0"/>
              <a:t>`</a:t>
            </a:r>
            <a:r>
              <a:rPr lang="fr-FR" sz="2400" dirty="0" err="1"/>
              <a:t>uvm_object_param_utils</a:t>
            </a:r>
            <a:r>
              <a:rPr lang="fr-FR" sz="2400" dirty="0"/>
              <a:t>(</a:t>
            </a:r>
            <a:r>
              <a:rPr lang="fr-FR" sz="2400" dirty="0" err="1"/>
              <a:t>packet</a:t>
            </a:r>
            <a:r>
              <a:rPr lang="fr-FR" sz="2400" dirty="0"/>
              <a:t> #(</a:t>
            </a:r>
            <a:r>
              <a:rPr lang="fr-FR" sz="2400" dirty="0" err="1"/>
              <a:t>T,mode</a:t>
            </a:r>
            <a:r>
              <a:rPr lang="fr-FR" sz="2400" dirty="0"/>
              <a:t>))</a:t>
            </a:r>
            <a:br>
              <a:rPr lang="fr-FR" sz="2800" dirty="0"/>
            </a:br>
            <a:r>
              <a:rPr lang="fr-FR" sz="2400" b="1" dirty="0" err="1"/>
              <a:t>endclass</a:t>
            </a:r>
            <a:endParaRPr lang="fr-FR" sz="2400" b="1" dirty="0"/>
          </a:p>
          <a:p>
            <a:pPr lvl="1">
              <a:lnSpc>
                <a:spcPct val="100000"/>
              </a:lnSpc>
            </a:pPr>
            <a:r>
              <a:rPr lang="fr-FR" sz="2300" b="1" dirty="0"/>
              <a:t>class</a:t>
            </a:r>
            <a:r>
              <a:rPr lang="fr-FR" sz="2300" dirty="0"/>
              <a:t> monitor #(</a:t>
            </a:r>
            <a:r>
              <a:rPr lang="fr-FR" sz="2300" b="1" dirty="0"/>
              <a:t>type</a:t>
            </a:r>
            <a:r>
              <a:rPr lang="fr-FR" sz="2300" dirty="0"/>
              <a:t> T=</a:t>
            </a:r>
            <a:r>
              <a:rPr lang="fr-FR" sz="2300" b="1" dirty="0" err="1"/>
              <a:t>int</a:t>
            </a:r>
            <a:r>
              <a:rPr lang="fr-FR" sz="2300" dirty="0"/>
              <a:t>, </a:t>
            </a:r>
            <a:r>
              <a:rPr lang="fr-FR" sz="2300" b="1" dirty="0" err="1"/>
              <a:t>int</a:t>
            </a:r>
            <a:r>
              <a:rPr lang="fr-FR" sz="2300" dirty="0"/>
              <a:t> mode=0) </a:t>
            </a:r>
            <a:r>
              <a:rPr lang="fr-FR" sz="2300" b="1" dirty="0" err="1"/>
              <a:t>extends</a:t>
            </a:r>
            <a:r>
              <a:rPr lang="fr-FR" sz="2300" dirty="0"/>
              <a:t> uvm_component;</a:t>
            </a:r>
            <a:br>
              <a:rPr lang="fr-FR" sz="2300" dirty="0"/>
            </a:br>
            <a:r>
              <a:rPr lang="fr-FR" sz="2800" dirty="0"/>
              <a:t>  </a:t>
            </a:r>
            <a:r>
              <a:rPr lang="fr-FR" sz="2400" dirty="0"/>
              <a:t>`</a:t>
            </a:r>
            <a:r>
              <a:rPr lang="fr-FR" sz="2400" dirty="0" err="1"/>
              <a:t>uvm_component_param_utils</a:t>
            </a:r>
            <a:r>
              <a:rPr lang="fr-FR" sz="2400" dirty="0"/>
              <a:t>(monitor #(</a:t>
            </a:r>
            <a:r>
              <a:rPr lang="fr-FR" sz="2400" dirty="0" err="1"/>
              <a:t>T,mode</a:t>
            </a:r>
            <a:r>
              <a:rPr lang="fr-FR" sz="2400" dirty="0"/>
              <a:t>))</a:t>
            </a:r>
            <a:br>
              <a:rPr lang="fr-FR" sz="2800" dirty="0"/>
            </a:br>
            <a:r>
              <a:rPr lang="fr-FR" sz="2400" b="1" dirty="0" err="1"/>
              <a:t>endclass</a:t>
            </a:r>
            <a:endParaRPr lang="en-IN" sz="2800" dirty="0"/>
          </a:p>
        </p:txBody>
      </p:sp>
      <p:sp>
        <p:nvSpPr>
          <p:cNvPr id="4" name="Rectangle 3">
            <a:extLst>
              <a:ext uri="{FF2B5EF4-FFF2-40B4-BE49-F238E27FC236}">
                <a16:creationId xmlns:a16="http://schemas.microsoft.com/office/drawing/2014/main" id="{9833294F-EB72-4661-97A9-AB04B60A3CAA}"/>
              </a:ext>
            </a:extLst>
          </p:cNvPr>
          <p:cNvSpPr/>
          <p:nvPr/>
        </p:nvSpPr>
        <p:spPr>
          <a:xfrm>
            <a:off x="2699792" y="528211"/>
            <a:ext cx="6264696" cy="1200329"/>
          </a:xfrm>
          <a:prstGeom prst="rect">
            <a:avLst/>
          </a:prstGeom>
        </p:spPr>
        <p:txBody>
          <a:bodyPr wrap="square">
            <a:spAutoFit/>
          </a:bodyPr>
          <a:lstStyle/>
          <a:p>
            <a:r>
              <a:rPr lang="en-IN" dirty="0">
                <a:latin typeface="Lucida Grande"/>
              </a:rPr>
              <a:t>`</a:t>
            </a:r>
            <a:r>
              <a:rPr lang="en-IN" dirty="0" err="1">
                <a:latin typeface="Lucida Grande"/>
              </a:rPr>
              <a:t>uvm_component_utils</a:t>
            </a:r>
            <a:r>
              <a:rPr lang="en-IN" dirty="0">
                <a:latin typeface="Lucida Grande"/>
              </a:rPr>
              <a:t>(</a:t>
            </a:r>
            <a:r>
              <a:rPr lang="en-IN" dirty="0" err="1">
                <a:solidFill>
                  <a:srgbClr val="000000"/>
                </a:solidFill>
                <a:latin typeface="Lucida Grande"/>
              </a:rPr>
              <a:t>class_type_name</a:t>
            </a:r>
            <a:r>
              <a:rPr lang="en-IN" dirty="0">
                <a:latin typeface="Lucida Grande"/>
              </a:rPr>
              <a:t>)</a:t>
            </a:r>
            <a:br>
              <a:rPr lang="en-IN" dirty="0"/>
            </a:br>
            <a:r>
              <a:rPr lang="en-IN" dirty="0">
                <a:latin typeface="Lucida Grande"/>
              </a:rPr>
              <a:t>`</a:t>
            </a:r>
            <a:r>
              <a:rPr lang="en-IN" dirty="0" err="1">
                <a:latin typeface="Lucida Grande"/>
              </a:rPr>
              <a:t>uvm_component_param_utils</a:t>
            </a:r>
            <a:r>
              <a:rPr lang="en-IN" dirty="0">
                <a:latin typeface="Lucida Grande"/>
              </a:rPr>
              <a:t>(</a:t>
            </a:r>
            <a:r>
              <a:rPr lang="en-IN" dirty="0" err="1">
                <a:solidFill>
                  <a:srgbClr val="000000"/>
                </a:solidFill>
                <a:latin typeface="Lucida Grande"/>
              </a:rPr>
              <a:t>class_type_name</a:t>
            </a:r>
            <a:r>
              <a:rPr lang="en-IN" dirty="0">
                <a:solidFill>
                  <a:srgbClr val="000000"/>
                </a:solidFill>
                <a:latin typeface="Lucida Grande"/>
              </a:rPr>
              <a:t> </a:t>
            </a:r>
            <a:r>
              <a:rPr lang="en-IN" dirty="0">
                <a:latin typeface="Lucida Grande"/>
              </a:rPr>
              <a:t>#(</a:t>
            </a:r>
            <a:r>
              <a:rPr lang="en-IN" dirty="0">
                <a:solidFill>
                  <a:srgbClr val="000000"/>
                </a:solidFill>
                <a:latin typeface="Lucida Grande"/>
              </a:rPr>
              <a:t>params</a:t>
            </a:r>
            <a:r>
              <a:rPr lang="en-IN" dirty="0">
                <a:latin typeface="Lucida Grande"/>
              </a:rPr>
              <a:t>))</a:t>
            </a:r>
            <a:br>
              <a:rPr lang="en-IN" dirty="0"/>
            </a:br>
            <a:r>
              <a:rPr lang="en-IN" dirty="0">
                <a:latin typeface="Lucida Grande"/>
              </a:rPr>
              <a:t>`</a:t>
            </a:r>
            <a:r>
              <a:rPr lang="en-IN" dirty="0" err="1">
                <a:latin typeface="Lucida Grande"/>
              </a:rPr>
              <a:t>uvm_object_utils</a:t>
            </a:r>
            <a:r>
              <a:rPr lang="en-IN" dirty="0">
                <a:latin typeface="Lucida Grande"/>
              </a:rPr>
              <a:t>(</a:t>
            </a:r>
            <a:r>
              <a:rPr lang="en-IN" dirty="0" err="1">
                <a:solidFill>
                  <a:srgbClr val="000000"/>
                </a:solidFill>
                <a:latin typeface="Lucida Grande"/>
              </a:rPr>
              <a:t>class_type_name</a:t>
            </a:r>
            <a:r>
              <a:rPr lang="en-IN" dirty="0">
                <a:latin typeface="Lucida Grande"/>
              </a:rPr>
              <a:t>)</a:t>
            </a:r>
            <a:br>
              <a:rPr lang="en-IN" dirty="0"/>
            </a:br>
            <a:r>
              <a:rPr lang="en-IN" dirty="0">
                <a:latin typeface="Lucida Grande"/>
              </a:rPr>
              <a:t>`</a:t>
            </a:r>
            <a:r>
              <a:rPr lang="en-IN" dirty="0" err="1">
                <a:latin typeface="Lucida Grande"/>
              </a:rPr>
              <a:t>uvm_object_param_utils</a:t>
            </a:r>
            <a:r>
              <a:rPr lang="en-IN" dirty="0">
                <a:latin typeface="Lucida Grande"/>
              </a:rPr>
              <a:t>(</a:t>
            </a:r>
            <a:r>
              <a:rPr lang="en-IN" dirty="0" err="1">
                <a:solidFill>
                  <a:srgbClr val="000000"/>
                </a:solidFill>
                <a:latin typeface="Lucida Grande"/>
              </a:rPr>
              <a:t>class_type_name</a:t>
            </a:r>
            <a:r>
              <a:rPr lang="en-IN" dirty="0">
                <a:solidFill>
                  <a:srgbClr val="000000"/>
                </a:solidFill>
                <a:latin typeface="Lucida Grande"/>
              </a:rPr>
              <a:t> </a:t>
            </a:r>
            <a:r>
              <a:rPr lang="en-IN" dirty="0">
                <a:latin typeface="Lucida Grande"/>
              </a:rPr>
              <a:t>#(</a:t>
            </a:r>
            <a:r>
              <a:rPr lang="en-IN" dirty="0">
                <a:solidFill>
                  <a:srgbClr val="000000"/>
                </a:solidFill>
                <a:latin typeface="Lucida Grande"/>
              </a:rPr>
              <a:t>params</a:t>
            </a:r>
            <a:r>
              <a:rPr lang="en-IN" dirty="0">
                <a:latin typeface="Lucida Grande"/>
              </a:rPr>
              <a:t>))</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835" y="128633"/>
            <a:ext cx="7886700" cy="399578"/>
          </a:xfrm>
        </p:spPr>
        <p:txBody>
          <a:bodyPr>
            <a:normAutofit fontScale="90000"/>
          </a:bodyPr>
          <a:lstStyle/>
          <a:p>
            <a:r>
              <a:rPr lang="en-IN" dirty="0"/>
              <a:t>Factory Methods</a:t>
            </a:r>
          </a:p>
        </p:txBody>
      </p:sp>
      <p:sp>
        <p:nvSpPr>
          <p:cNvPr id="3" name="Content Placeholder 2"/>
          <p:cNvSpPr>
            <a:spLocks noGrp="1"/>
          </p:cNvSpPr>
          <p:nvPr>
            <p:ph idx="1"/>
          </p:nvPr>
        </p:nvSpPr>
        <p:spPr>
          <a:xfrm>
            <a:off x="252737" y="620688"/>
            <a:ext cx="8638525" cy="5616624"/>
          </a:xfrm>
        </p:spPr>
        <p:txBody>
          <a:bodyPr>
            <a:noAutofit/>
          </a:bodyPr>
          <a:lstStyle/>
          <a:p>
            <a:pPr algn="just"/>
            <a:r>
              <a:rPr lang="en-IN" sz="2400" dirty="0"/>
              <a:t>Construction</a:t>
            </a:r>
          </a:p>
          <a:p>
            <a:pPr algn="just"/>
            <a:endParaRPr lang="en-IN" sz="2400" dirty="0"/>
          </a:p>
          <a:p>
            <a:pPr lvl="1" algn="just"/>
            <a:r>
              <a:rPr lang="en-IN" sz="2400" dirty="0"/>
              <a:t>To construct a UVM based component or object, the static method create() should be used. </a:t>
            </a:r>
          </a:p>
          <a:p>
            <a:pPr lvl="1" algn="just"/>
            <a:r>
              <a:rPr lang="en-IN" sz="2400" dirty="0"/>
              <a:t>This function constructs the appropriate object based on the overrides, if any, and returns it. </a:t>
            </a:r>
          </a:p>
          <a:p>
            <a:pPr lvl="1" algn="just"/>
            <a:r>
              <a:rPr lang="en-IN" sz="2400" dirty="0"/>
              <a:t>The create() function returns an instance of the component type T, subject to any factory override based on the context provided by the parent’s full name. </a:t>
            </a:r>
          </a:p>
          <a:p>
            <a:pPr lvl="1" algn="just"/>
            <a:r>
              <a:rPr lang="en-IN" sz="2400" dirty="0"/>
              <a:t>The context argument, if supplied, supersedes the parents context. </a:t>
            </a:r>
          </a:p>
          <a:p>
            <a:pPr lvl="1" algn="just"/>
            <a:r>
              <a:rPr lang="en-IN" sz="2400" dirty="0"/>
              <a:t>The new instance will have the given leaf name and parent. </a:t>
            </a:r>
          </a:p>
        </p:txBody>
      </p:sp>
      <p:sp>
        <p:nvSpPr>
          <p:cNvPr id="4" name="Rectangle 3">
            <a:extLst>
              <a:ext uri="{FF2B5EF4-FFF2-40B4-BE49-F238E27FC236}">
                <a16:creationId xmlns:a16="http://schemas.microsoft.com/office/drawing/2014/main" id="{728F3A9F-8658-4E9E-B6D1-CF85B9BE5888}"/>
              </a:ext>
            </a:extLst>
          </p:cNvPr>
          <p:cNvSpPr/>
          <p:nvPr/>
        </p:nvSpPr>
        <p:spPr>
          <a:xfrm>
            <a:off x="2627784" y="620688"/>
            <a:ext cx="6912768" cy="923330"/>
          </a:xfrm>
          <a:prstGeom prst="rect">
            <a:avLst/>
          </a:prstGeom>
        </p:spPr>
        <p:txBody>
          <a:bodyPr wrap="square">
            <a:spAutoFit/>
          </a:bodyPr>
          <a:lstStyle/>
          <a:p>
            <a:r>
              <a:rPr lang="en-US" b="1" dirty="0">
                <a:latin typeface="Lucida Grande"/>
              </a:rPr>
              <a:t>static</a:t>
            </a:r>
            <a:r>
              <a:rPr lang="en-US" dirty="0">
                <a:solidFill>
                  <a:srgbClr val="000000"/>
                </a:solidFill>
                <a:latin typeface="Lucida Grande"/>
              </a:rPr>
              <a:t> </a:t>
            </a:r>
            <a:r>
              <a:rPr lang="en-US" b="1" dirty="0">
                <a:latin typeface="Lucida Grande"/>
              </a:rPr>
              <a:t>function</a:t>
            </a:r>
            <a:r>
              <a:rPr lang="en-US" dirty="0">
                <a:solidFill>
                  <a:srgbClr val="000000"/>
                </a:solidFill>
                <a:latin typeface="Lucida Grande"/>
              </a:rPr>
              <a:t> T create</a:t>
            </a:r>
            <a:r>
              <a:rPr lang="en-US" dirty="0">
                <a:latin typeface="Lucida Grande"/>
              </a:rPr>
              <a:t>(</a:t>
            </a:r>
            <a:r>
              <a:rPr lang="en-US" b="1" dirty="0">
                <a:latin typeface="Lucida Grande"/>
              </a:rPr>
              <a:t>string</a:t>
            </a:r>
            <a:r>
              <a:rPr lang="en-US" dirty="0">
                <a:solidFill>
                  <a:srgbClr val="000000"/>
                </a:solidFill>
                <a:latin typeface="Lucida Grande"/>
              </a:rPr>
              <a:t> </a:t>
            </a:r>
            <a:r>
              <a:rPr lang="en-US" dirty="0">
                <a:latin typeface="Lucida Grande"/>
              </a:rPr>
              <a:t>name, </a:t>
            </a:r>
            <a:r>
              <a:rPr lang="en-US" dirty="0">
                <a:solidFill>
                  <a:srgbClr val="000000"/>
                </a:solidFill>
                <a:latin typeface="Lucida Grande"/>
              </a:rPr>
              <a:t>uvm_component parent</a:t>
            </a:r>
            <a:r>
              <a:rPr lang="en-US" dirty="0">
                <a:latin typeface="Lucida Grande"/>
              </a:rPr>
              <a:t>,</a:t>
            </a:r>
            <a:br>
              <a:rPr lang="en-US" dirty="0"/>
            </a:br>
            <a:r>
              <a:rPr lang="en-US" dirty="0"/>
              <a:t>                                                  </a:t>
            </a:r>
            <a:r>
              <a:rPr lang="en-US" b="1" dirty="0">
                <a:latin typeface="Lucida Grande"/>
              </a:rPr>
              <a:t>string</a:t>
            </a:r>
            <a:r>
              <a:rPr lang="en-US" dirty="0">
                <a:solidFill>
                  <a:srgbClr val="000000"/>
                </a:solidFill>
                <a:latin typeface="Lucida Grande"/>
              </a:rPr>
              <a:t> </a:t>
            </a:r>
            <a:r>
              <a:rPr lang="en-US" b="1" dirty="0">
                <a:latin typeface="Lucida Grande"/>
              </a:rPr>
              <a:t>context</a:t>
            </a:r>
            <a:r>
              <a:rPr lang="en-US" dirty="0">
                <a:solidFill>
                  <a:srgbClr val="000000"/>
                </a:solidFill>
                <a:latin typeface="Lucida Grande"/>
              </a:rPr>
              <a:t> </a:t>
            </a:r>
            <a:r>
              <a:rPr lang="en-US" dirty="0">
                <a:latin typeface="Lucida Grande"/>
              </a:rPr>
              <a:t>=</a:t>
            </a:r>
            <a:r>
              <a:rPr lang="en-US" dirty="0">
                <a:solidFill>
                  <a:srgbClr val="000000"/>
                </a:solidFill>
                <a:latin typeface="Lucida Grande"/>
              </a:rPr>
              <a:t> </a:t>
            </a:r>
            <a:r>
              <a:rPr lang="en-US" dirty="0">
                <a:latin typeface="Lucida Grande"/>
              </a:rPr>
              <a:t>" ")</a:t>
            </a:r>
            <a:br>
              <a:rPr lang="en-US" dirty="0"/>
            </a:br>
            <a:endParaRPr lang="en-IN" dirty="0"/>
          </a:p>
        </p:txBody>
      </p:sp>
      <p:sp>
        <p:nvSpPr>
          <p:cNvPr id="7" name="Rectangle 6">
            <a:extLst>
              <a:ext uri="{FF2B5EF4-FFF2-40B4-BE49-F238E27FC236}">
                <a16:creationId xmlns:a16="http://schemas.microsoft.com/office/drawing/2014/main" id="{E9FBD3B0-75E4-49D3-87AE-A3E8E18F4618}"/>
              </a:ext>
            </a:extLst>
          </p:cNvPr>
          <p:cNvSpPr/>
          <p:nvPr/>
        </p:nvSpPr>
        <p:spPr>
          <a:xfrm>
            <a:off x="1331640" y="5013176"/>
            <a:ext cx="7056784" cy="707886"/>
          </a:xfrm>
          <a:prstGeom prst="rect">
            <a:avLst/>
          </a:prstGeom>
        </p:spPr>
        <p:txBody>
          <a:bodyPr wrap="square">
            <a:spAutoFit/>
          </a:bodyPr>
          <a:lstStyle/>
          <a:p>
            <a:r>
              <a:rPr lang="en-US" sz="2000" dirty="0" err="1">
                <a:solidFill>
                  <a:srgbClr val="000000"/>
                </a:solidFill>
                <a:latin typeface="Lucida Grande"/>
              </a:rPr>
              <a:t>class_type</a:t>
            </a:r>
            <a:r>
              <a:rPr lang="en-US" sz="2000" dirty="0">
                <a:solidFill>
                  <a:srgbClr val="000000"/>
                </a:solidFill>
                <a:latin typeface="Lucida Grande"/>
              </a:rPr>
              <a:t> </a:t>
            </a:r>
            <a:r>
              <a:rPr lang="en-US" sz="2000" dirty="0" err="1">
                <a:solidFill>
                  <a:srgbClr val="000000"/>
                </a:solidFill>
                <a:latin typeface="Lucida Grande"/>
              </a:rPr>
              <a:t>object_name</a:t>
            </a:r>
            <a:r>
              <a:rPr lang="en-US" sz="2000" dirty="0">
                <a:latin typeface="Lucida Grande"/>
              </a:rPr>
              <a:t>;</a:t>
            </a:r>
            <a:br>
              <a:rPr lang="en-US" sz="2000" dirty="0"/>
            </a:br>
            <a:r>
              <a:rPr lang="en-US" sz="2000" dirty="0" err="1">
                <a:solidFill>
                  <a:srgbClr val="000000"/>
                </a:solidFill>
                <a:latin typeface="Lucida Grande"/>
              </a:rPr>
              <a:t>object_name</a:t>
            </a:r>
            <a:r>
              <a:rPr lang="en-US" sz="2000" dirty="0">
                <a:solidFill>
                  <a:srgbClr val="000000"/>
                </a:solidFill>
                <a:latin typeface="Lucida Grande"/>
              </a:rPr>
              <a:t> </a:t>
            </a:r>
            <a:r>
              <a:rPr lang="en-US" sz="2000" dirty="0">
                <a:latin typeface="Lucida Grande"/>
              </a:rPr>
              <a:t>=</a:t>
            </a:r>
            <a:r>
              <a:rPr lang="en-US" sz="2000" dirty="0">
                <a:solidFill>
                  <a:srgbClr val="000000"/>
                </a:solidFill>
                <a:latin typeface="Lucida Grande"/>
              </a:rPr>
              <a:t> </a:t>
            </a:r>
            <a:r>
              <a:rPr lang="en-US" sz="2000" dirty="0" err="1">
                <a:solidFill>
                  <a:srgbClr val="000000"/>
                </a:solidFill>
                <a:latin typeface="Lucida Grande"/>
              </a:rPr>
              <a:t>class_type</a:t>
            </a:r>
            <a:r>
              <a:rPr lang="en-US" sz="2000" dirty="0">
                <a:latin typeface="Lucida Grande"/>
              </a:rPr>
              <a:t>::</a:t>
            </a:r>
            <a:r>
              <a:rPr lang="en-US" sz="2000" dirty="0" err="1">
                <a:solidFill>
                  <a:srgbClr val="000000"/>
                </a:solidFill>
                <a:latin typeface="Lucida Grande"/>
              </a:rPr>
              <a:t>type_id</a:t>
            </a:r>
            <a:r>
              <a:rPr lang="en-US" sz="2000" dirty="0">
                <a:latin typeface="Lucida Grande"/>
              </a:rPr>
              <a:t>::</a:t>
            </a:r>
            <a:r>
              <a:rPr lang="en-US" sz="2000" dirty="0">
                <a:solidFill>
                  <a:srgbClr val="000000"/>
                </a:solidFill>
                <a:latin typeface="Lucida Grande"/>
              </a:rPr>
              <a:t>create</a:t>
            </a:r>
            <a:r>
              <a:rPr lang="en-US" sz="2000" dirty="0">
                <a:latin typeface="Lucida Grande"/>
              </a:rPr>
              <a:t>("</a:t>
            </a:r>
            <a:r>
              <a:rPr lang="en-US" sz="2000" dirty="0" err="1">
                <a:latin typeface="Lucida Grande"/>
              </a:rPr>
              <a:t>object_name",this</a:t>
            </a:r>
            <a:r>
              <a:rPr lang="en-US" sz="2000" dirty="0">
                <a:latin typeface="Lucida Grande"/>
              </a:rPr>
              <a:t>);</a:t>
            </a:r>
            <a:endParaRPr lang="en-IN" sz="2000" dirty="0"/>
          </a:p>
        </p:txBody>
      </p:sp>
    </p:spTree>
    <p:extLst>
      <p:ext uri="{BB962C8B-B14F-4D97-AF65-F5344CB8AC3E}">
        <p14:creationId xmlns:p14="http://schemas.microsoft.com/office/powerpoint/2010/main" val="301793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835" y="128633"/>
            <a:ext cx="7886700" cy="399578"/>
          </a:xfrm>
        </p:spPr>
        <p:txBody>
          <a:bodyPr>
            <a:normAutofit fontScale="90000"/>
          </a:bodyPr>
          <a:lstStyle/>
          <a:p>
            <a:r>
              <a:rPr lang="en-IN" dirty="0"/>
              <a:t>Factory Methods</a:t>
            </a:r>
          </a:p>
        </p:txBody>
      </p:sp>
      <p:sp>
        <p:nvSpPr>
          <p:cNvPr id="3" name="Content Placeholder 2"/>
          <p:cNvSpPr>
            <a:spLocks noGrp="1"/>
          </p:cNvSpPr>
          <p:nvPr>
            <p:ph idx="1"/>
          </p:nvPr>
        </p:nvSpPr>
        <p:spPr>
          <a:xfrm>
            <a:off x="252737" y="620688"/>
            <a:ext cx="8638525" cy="5616624"/>
          </a:xfrm>
        </p:spPr>
        <p:txBody>
          <a:bodyPr>
            <a:noAutofit/>
          </a:bodyPr>
          <a:lstStyle/>
          <a:p>
            <a:r>
              <a:rPr lang="en-IN" sz="2000" dirty="0"/>
              <a:t>Overriding</a:t>
            </a:r>
          </a:p>
          <a:p>
            <a:pPr lvl="1">
              <a:lnSpc>
                <a:spcPct val="100000"/>
              </a:lnSpc>
            </a:pPr>
            <a:r>
              <a:rPr lang="en-IN" sz="2000" dirty="0"/>
              <a:t>If required, user can override the registered classes or objects, based on name string or class-type.</a:t>
            </a:r>
          </a:p>
          <a:p>
            <a:pPr lvl="1">
              <a:lnSpc>
                <a:spcPct val="100000"/>
              </a:lnSpc>
            </a:pPr>
            <a:r>
              <a:rPr lang="en-IN" sz="2000" dirty="0"/>
              <a:t>For override by type, the override type is extended from original type. </a:t>
            </a:r>
          </a:p>
          <a:p>
            <a:pPr lvl="1">
              <a:lnSpc>
                <a:spcPct val="100000"/>
              </a:lnSpc>
            </a:pPr>
            <a:r>
              <a:rPr lang="en-IN" sz="2000" dirty="0"/>
              <a:t>The </a:t>
            </a:r>
            <a:r>
              <a:rPr lang="en-IN" sz="2000" b="1" dirty="0" err="1"/>
              <a:t>set_type_override</a:t>
            </a:r>
            <a:r>
              <a:rPr lang="en-IN" sz="2000" b="1" dirty="0"/>
              <a:t>() </a:t>
            </a:r>
            <a:r>
              <a:rPr lang="en-IN" sz="2000" dirty="0"/>
              <a:t>changes all instances of a class to a different class type.</a:t>
            </a:r>
          </a:p>
          <a:p>
            <a:pPr lvl="1">
              <a:lnSpc>
                <a:spcPct val="100000"/>
              </a:lnSpc>
            </a:pPr>
            <a:r>
              <a:rPr lang="en-IN" sz="2000" dirty="0"/>
              <a:t>The </a:t>
            </a:r>
            <a:r>
              <a:rPr lang="en-IN" sz="2000" b="1" dirty="0" err="1"/>
              <a:t>set_inst_override</a:t>
            </a:r>
            <a:r>
              <a:rPr lang="en-IN" sz="2000" b="1" dirty="0"/>
              <a:t>() </a:t>
            </a:r>
            <a:r>
              <a:rPr lang="en-IN" sz="2000" dirty="0"/>
              <a:t>changes specific instances of a class to a different class type. </a:t>
            </a:r>
          </a:p>
          <a:p>
            <a:pPr lvl="1">
              <a:lnSpc>
                <a:spcPct val="100000"/>
              </a:lnSpc>
            </a:pPr>
            <a:r>
              <a:rPr lang="en-IN" sz="2000" dirty="0"/>
              <a:t>For override by name, the original and override type names are class names that are registered in the factory. </a:t>
            </a:r>
          </a:p>
          <a:p>
            <a:pPr lvl="1">
              <a:lnSpc>
                <a:spcPct val="100000"/>
              </a:lnSpc>
            </a:pPr>
            <a:r>
              <a:rPr lang="en-IN" sz="2000" dirty="0"/>
              <a:t>When multiple overrides are done, by using the replace argument, we can control whether to override the previous override or not. </a:t>
            </a:r>
          </a:p>
          <a:p>
            <a:pPr lvl="1">
              <a:lnSpc>
                <a:spcPct val="100000"/>
              </a:lnSpc>
            </a:pPr>
            <a:r>
              <a:rPr lang="en-IN" sz="2000" dirty="0"/>
              <a:t>If replace is 1, then previous overrides will be replaced, otherwise, previous overrides will remain. </a:t>
            </a:r>
          </a:p>
          <a:p>
            <a:endParaRPr lang="en-IN" sz="2000" dirty="0"/>
          </a:p>
        </p:txBody>
      </p:sp>
    </p:spTree>
    <p:extLst>
      <p:ext uri="{BB962C8B-B14F-4D97-AF65-F5344CB8AC3E}">
        <p14:creationId xmlns:p14="http://schemas.microsoft.com/office/powerpoint/2010/main" val="169517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835" y="128633"/>
            <a:ext cx="7886700" cy="399578"/>
          </a:xfrm>
        </p:spPr>
        <p:txBody>
          <a:bodyPr>
            <a:normAutofit fontScale="90000"/>
          </a:bodyPr>
          <a:lstStyle/>
          <a:p>
            <a:r>
              <a:rPr lang="en-IN" dirty="0"/>
              <a:t>Factory Methods</a:t>
            </a:r>
          </a:p>
        </p:txBody>
      </p:sp>
      <p:sp>
        <p:nvSpPr>
          <p:cNvPr id="3" name="Content Placeholder 2"/>
          <p:cNvSpPr>
            <a:spLocks noGrp="1"/>
          </p:cNvSpPr>
          <p:nvPr>
            <p:ph idx="1"/>
          </p:nvPr>
        </p:nvSpPr>
        <p:spPr>
          <a:xfrm>
            <a:off x="253954" y="908720"/>
            <a:ext cx="8638525" cy="504056"/>
          </a:xfrm>
        </p:spPr>
        <p:txBody>
          <a:bodyPr>
            <a:noAutofit/>
          </a:bodyPr>
          <a:lstStyle/>
          <a:p>
            <a:r>
              <a:rPr lang="en-IN" sz="2000" dirty="0"/>
              <a:t>Overriding</a:t>
            </a:r>
          </a:p>
          <a:p>
            <a:endParaRPr lang="en-IN" sz="2000" dirty="0"/>
          </a:p>
        </p:txBody>
      </p:sp>
      <p:sp>
        <p:nvSpPr>
          <p:cNvPr id="4" name="Rectangle 3">
            <a:extLst>
              <a:ext uri="{FF2B5EF4-FFF2-40B4-BE49-F238E27FC236}">
                <a16:creationId xmlns:a16="http://schemas.microsoft.com/office/drawing/2014/main" id="{689089D6-14D8-4B24-A7A5-D00F8DA66C1C}"/>
              </a:ext>
            </a:extLst>
          </p:cNvPr>
          <p:cNvSpPr/>
          <p:nvPr/>
        </p:nvSpPr>
        <p:spPr>
          <a:xfrm>
            <a:off x="395536" y="1412776"/>
            <a:ext cx="8638525" cy="1200329"/>
          </a:xfrm>
          <a:prstGeom prst="rect">
            <a:avLst/>
          </a:prstGeom>
        </p:spPr>
        <p:txBody>
          <a:bodyPr wrap="square">
            <a:spAutoFit/>
          </a:bodyPr>
          <a:lstStyle/>
          <a:p>
            <a:r>
              <a:rPr lang="en-IN" b="1" dirty="0">
                <a:latin typeface="Lucida Grande"/>
              </a:rPr>
              <a:t>function</a:t>
            </a:r>
            <a:r>
              <a:rPr lang="en-IN" dirty="0">
                <a:solidFill>
                  <a:srgbClr val="000000"/>
                </a:solidFill>
                <a:latin typeface="Lucida Grande"/>
              </a:rPr>
              <a:t> </a:t>
            </a:r>
            <a:r>
              <a:rPr lang="en-IN" b="1" dirty="0">
                <a:latin typeface="Lucida Grande"/>
              </a:rPr>
              <a:t>void</a:t>
            </a:r>
            <a:r>
              <a:rPr lang="en-IN" dirty="0">
                <a:solidFill>
                  <a:srgbClr val="000000"/>
                </a:solidFill>
                <a:latin typeface="Lucida Grande"/>
              </a:rPr>
              <a:t> </a:t>
            </a:r>
            <a:r>
              <a:rPr lang="en-IN" dirty="0" err="1">
                <a:solidFill>
                  <a:srgbClr val="000000"/>
                </a:solidFill>
                <a:latin typeface="Lucida Grande"/>
              </a:rPr>
              <a:t>set_inst_override_by_type</a:t>
            </a:r>
            <a:r>
              <a:rPr lang="en-IN" dirty="0">
                <a:solidFill>
                  <a:srgbClr val="000000"/>
                </a:solidFill>
                <a:latin typeface="Lucida Grande"/>
              </a:rPr>
              <a:t> </a:t>
            </a:r>
            <a:r>
              <a:rPr lang="en-IN" dirty="0">
                <a:latin typeface="Lucida Grande"/>
              </a:rPr>
              <a:t>(</a:t>
            </a:r>
            <a:r>
              <a:rPr lang="en-IN" dirty="0" err="1">
                <a:solidFill>
                  <a:srgbClr val="000000"/>
                </a:solidFill>
                <a:latin typeface="Lucida Grande"/>
              </a:rPr>
              <a:t>uvm_object_wrapper</a:t>
            </a:r>
            <a:r>
              <a:rPr lang="en-IN" dirty="0">
                <a:solidFill>
                  <a:srgbClr val="000000"/>
                </a:solidFill>
                <a:latin typeface="Lucida Grande"/>
              </a:rPr>
              <a:t> </a:t>
            </a:r>
            <a:r>
              <a:rPr lang="en-IN" dirty="0" err="1">
                <a:solidFill>
                  <a:srgbClr val="000000"/>
                </a:solidFill>
                <a:latin typeface="Lucida Grande"/>
              </a:rPr>
              <a:t>original_type</a:t>
            </a:r>
            <a:r>
              <a:rPr lang="en-IN" dirty="0">
                <a:latin typeface="Lucida Grande"/>
              </a:rPr>
              <a:t>,</a:t>
            </a:r>
            <a:br>
              <a:rPr lang="en-IN" dirty="0"/>
            </a:br>
            <a:r>
              <a:rPr lang="en-IN" dirty="0"/>
              <a:t>					</a:t>
            </a:r>
            <a:r>
              <a:rPr lang="en-IN" dirty="0" err="1">
                <a:solidFill>
                  <a:srgbClr val="000000"/>
                </a:solidFill>
                <a:latin typeface="Lucida Grande"/>
              </a:rPr>
              <a:t>uvm_object_wrapper</a:t>
            </a:r>
            <a:r>
              <a:rPr lang="en-IN" dirty="0">
                <a:solidFill>
                  <a:srgbClr val="000000"/>
                </a:solidFill>
                <a:latin typeface="Lucida Grande"/>
              </a:rPr>
              <a:t> </a:t>
            </a:r>
            <a:r>
              <a:rPr lang="en-IN" dirty="0" err="1">
                <a:solidFill>
                  <a:srgbClr val="000000"/>
                </a:solidFill>
                <a:latin typeface="Lucida Grande"/>
              </a:rPr>
              <a:t>override_type</a:t>
            </a:r>
            <a:r>
              <a:rPr lang="en-IN" dirty="0">
                <a:latin typeface="Lucida Grande"/>
              </a:rPr>
              <a:t>,</a:t>
            </a:r>
            <a:br>
              <a:rPr lang="en-IN" dirty="0"/>
            </a:br>
            <a:r>
              <a:rPr lang="en-IN" dirty="0"/>
              <a:t>						</a:t>
            </a:r>
            <a:r>
              <a:rPr lang="en-IN" b="1" dirty="0">
                <a:latin typeface="Lucida Grande"/>
              </a:rPr>
              <a:t>string</a:t>
            </a:r>
            <a:r>
              <a:rPr lang="en-IN" dirty="0">
                <a:solidFill>
                  <a:srgbClr val="000000"/>
                </a:solidFill>
                <a:latin typeface="Lucida Grande"/>
              </a:rPr>
              <a:t> </a:t>
            </a:r>
            <a:r>
              <a:rPr lang="en-IN" dirty="0" err="1">
                <a:solidFill>
                  <a:srgbClr val="000000"/>
                </a:solidFill>
                <a:latin typeface="Lucida Grande"/>
              </a:rPr>
              <a:t>full_inst_path</a:t>
            </a:r>
            <a:r>
              <a:rPr lang="en-IN" dirty="0">
                <a:solidFill>
                  <a:srgbClr val="000000"/>
                </a:solidFill>
                <a:latin typeface="Lucida Grande"/>
              </a:rPr>
              <a:t> </a:t>
            </a:r>
            <a:r>
              <a:rPr lang="en-IN" dirty="0">
                <a:latin typeface="Lucida Grande"/>
              </a:rPr>
              <a:t>)</a:t>
            </a:r>
            <a:br>
              <a:rPr lang="en-IN" dirty="0"/>
            </a:br>
            <a:endParaRPr lang="en-IN" dirty="0"/>
          </a:p>
        </p:txBody>
      </p:sp>
      <p:sp>
        <p:nvSpPr>
          <p:cNvPr id="5" name="Rectangle 4">
            <a:extLst>
              <a:ext uri="{FF2B5EF4-FFF2-40B4-BE49-F238E27FC236}">
                <a16:creationId xmlns:a16="http://schemas.microsoft.com/office/drawing/2014/main" id="{5297ADE7-D72E-48A0-8393-94C5579A2A1D}"/>
              </a:ext>
            </a:extLst>
          </p:cNvPr>
          <p:cNvSpPr/>
          <p:nvPr/>
        </p:nvSpPr>
        <p:spPr>
          <a:xfrm>
            <a:off x="395536" y="2690336"/>
            <a:ext cx="8424936" cy="1200329"/>
          </a:xfrm>
          <a:prstGeom prst="rect">
            <a:avLst/>
          </a:prstGeom>
        </p:spPr>
        <p:txBody>
          <a:bodyPr wrap="square">
            <a:spAutoFit/>
          </a:bodyPr>
          <a:lstStyle/>
          <a:p>
            <a:r>
              <a:rPr lang="en-US" b="1" dirty="0">
                <a:latin typeface="Lucida Grande"/>
              </a:rPr>
              <a:t>function</a:t>
            </a:r>
            <a:r>
              <a:rPr lang="en-US" dirty="0">
                <a:solidFill>
                  <a:srgbClr val="000000"/>
                </a:solidFill>
                <a:latin typeface="Lucida Grande"/>
              </a:rPr>
              <a:t> </a:t>
            </a:r>
            <a:r>
              <a:rPr lang="en-US" b="1" dirty="0">
                <a:latin typeface="Lucida Grande"/>
              </a:rPr>
              <a:t>void</a:t>
            </a:r>
            <a:r>
              <a:rPr lang="en-US" dirty="0">
                <a:solidFill>
                  <a:srgbClr val="000000"/>
                </a:solidFill>
                <a:latin typeface="Lucida Grande"/>
              </a:rPr>
              <a:t> </a:t>
            </a:r>
            <a:r>
              <a:rPr lang="en-US" dirty="0" err="1">
                <a:solidFill>
                  <a:srgbClr val="000000"/>
                </a:solidFill>
                <a:latin typeface="Lucida Grande"/>
              </a:rPr>
              <a:t>set_inst_override_by_name</a:t>
            </a:r>
            <a:r>
              <a:rPr lang="en-US" dirty="0">
                <a:solidFill>
                  <a:srgbClr val="000000"/>
                </a:solidFill>
                <a:latin typeface="Lucida Grande"/>
              </a:rPr>
              <a:t> </a:t>
            </a:r>
            <a:r>
              <a:rPr lang="en-US" dirty="0">
                <a:latin typeface="Lucida Grande"/>
              </a:rPr>
              <a:t>(</a:t>
            </a:r>
            <a:r>
              <a:rPr lang="en-US" b="1" dirty="0">
                <a:latin typeface="Lucida Grande"/>
              </a:rPr>
              <a:t>string</a:t>
            </a:r>
            <a:r>
              <a:rPr lang="en-US" dirty="0">
                <a:solidFill>
                  <a:srgbClr val="000000"/>
                </a:solidFill>
                <a:latin typeface="Lucida Grande"/>
              </a:rPr>
              <a:t> </a:t>
            </a:r>
            <a:r>
              <a:rPr lang="en-US" dirty="0" err="1">
                <a:solidFill>
                  <a:srgbClr val="000000"/>
                </a:solidFill>
                <a:latin typeface="Lucida Grande"/>
              </a:rPr>
              <a:t>original_type_name</a:t>
            </a:r>
            <a:r>
              <a:rPr lang="en-US" dirty="0">
                <a:latin typeface="Lucida Grande"/>
              </a:rPr>
              <a:t>,</a:t>
            </a:r>
            <a:br>
              <a:rPr lang="en-US" dirty="0"/>
            </a:br>
            <a:r>
              <a:rPr lang="en-US" dirty="0"/>
              <a:t>					</a:t>
            </a:r>
            <a:r>
              <a:rPr lang="en-US" b="1" dirty="0">
                <a:latin typeface="Lucida Grande"/>
              </a:rPr>
              <a:t>string</a:t>
            </a:r>
            <a:r>
              <a:rPr lang="en-US" dirty="0">
                <a:solidFill>
                  <a:srgbClr val="000000"/>
                </a:solidFill>
                <a:latin typeface="Lucida Grande"/>
              </a:rPr>
              <a:t> </a:t>
            </a:r>
            <a:r>
              <a:rPr lang="en-US" dirty="0" err="1">
                <a:solidFill>
                  <a:srgbClr val="000000"/>
                </a:solidFill>
                <a:latin typeface="Lucida Grande"/>
              </a:rPr>
              <a:t>override_type_name</a:t>
            </a:r>
            <a:r>
              <a:rPr lang="en-US" dirty="0">
                <a:latin typeface="Lucida Grande"/>
              </a:rPr>
              <a:t>,</a:t>
            </a:r>
            <a:br>
              <a:rPr lang="en-US" dirty="0"/>
            </a:br>
            <a:r>
              <a:rPr lang="en-US" dirty="0"/>
              <a:t>						</a:t>
            </a:r>
            <a:r>
              <a:rPr lang="en-US" b="1" dirty="0">
                <a:latin typeface="Lucida Grande"/>
              </a:rPr>
              <a:t>string</a:t>
            </a:r>
            <a:r>
              <a:rPr lang="en-US" dirty="0">
                <a:solidFill>
                  <a:srgbClr val="000000"/>
                </a:solidFill>
                <a:latin typeface="Lucida Grande"/>
              </a:rPr>
              <a:t> </a:t>
            </a:r>
            <a:r>
              <a:rPr lang="en-US" dirty="0" err="1">
                <a:solidFill>
                  <a:srgbClr val="000000"/>
                </a:solidFill>
                <a:latin typeface="Lucida Grande"/>
              </a:rPr>
              <a:t>full_inst_path</a:t>
            </a:r>
            <a:r>
              <a:rPr lang="en-US" dirty="0">
                <a:solidFill>
                  <a:srgbClr val="000000"/>
                </a:solidFill>
                <a:latin typeface="Lucida Grande"/>
              </a:rPr>
              <a:t> </a:t>
            </a:r>
            <a:r>
              <a:rPr lang="en-US" dirty="0">
                <a:latin typeface="Lucida Grande"/>
              </a:rPr>
              <a:t>)</a:t>
            </a:r>
            <a:br>
              <a:rPr lang="en-US" dirty="0"/>
            </a:br>
            <a:endParaRPr lang="en-IN" dirty="0"/>
          </a:p>
        </p:txBody>
      </p:sp>
      <p:sp>
        <p:nvSpPr>
          <p:cNvPr id="6" name="Rectangle 5">
            <a:extLst>
              <a:ext uri="{FF2B5EF4-FFF2-40B4-BE49-F238E27FC236}">
                <a16:creationId xmlns:a16="http://schemas.microsoft.com/office/drawing/2014/main" id="{9B9C2AF2-6A60-47C6-8F56-3504F0FD6DA3}"/>
              </a:ext>
            </a:extLst>
          </p:cNvPr>
          <p:cNvSpPr/>
          <p:nvPr/>
        </p:nvSpPr>
        <p:spPr>
          <a:xfrm>
            <a:off x="369280" y="3890665"/>
            <a:ext cx="8774719" cy="923330"/>
          </a:xfrm>
          <a:prstGeom prst="rect">
            <a:avLst/>
          </a:prstGeom>
        </p:spPr>
        <p:txBody>
          <a:bodyPr wrap="square">
            <a:spAutoFit/>
          </a:bodyPr>
          <a:lstStyle/>
          <a:p>
            <a:r>
              <a:rPr lang="en-IN" b="1" dirty="0">
                <a:latin typeface="Lucida Grande"/>
              </a:rPr>
              <a:t>function</a:t>
            </a:r>
            <a:r>
              <a:rPr lang="en-IN" dirty="0">
                <a:solidFill>
                  <a:srgbClr val="000000"/>
                </a:solidFill>
                <a:latin typeface="Lucida Grande"/>
              </a:rPr>
              <a:t> </a:t>
            </a:r>
            <a:r>
              <a:rPr lang="en-IN" b="1" dirty="0">
                <a:latin typeface="Lucida Grande"/>
              </a:rPr>
              <a:t>void</a:t>
            </a:r>
            <a:r>
              <a:rPr lang="en-IN" dirty="0">
                <a:solidFill>
                  <a:srgbClr val="000000"/>
                </a:solidFill>
                <a:latin typeface="Lucida Grande"/>
              </a:rPr>
              <a:t> </a:t>
            </a:r>
            <a:r>
              <a:rPr lang="en-IN" dirty="0" err="1">
                <a:solidFill>
                  <a:srgbClr val="000000"/>
                </a:solidFill>
                <a:latin typeface="Lucida Grande"/>
              </a:rPr>
              <a:t>set_type_override_by_type</a:t>
            </a:r>
            <a:r>
              <a:rPr lang="en-IN" dirty="0">
                <a:solidFill>
                  <a:srgbClr val="000000"/>
                </a:solidFill>
                <a:latin typeface="Lucida Grande"/>
              </a:rPr>
              <a:t> </a:t>
            </a:r>
            <a:r>
              <a:rPr lang="en-IN" dirty="0">
                <a:latin typeface="Lucida Grande"/>
              </a:rPr>
              <a:t>(</a:t>
            </a:r>
            <a:r>
              <a:rPr lang="en-IN" dirty="0" err="1">
                <a:solidFill>
                  <a:srgbClr val="000000"/>
                </a:solidFill>
                <a:latin typeface="Lucida Grande"/>
              </a:rPr>
              <a:t>uvm_object_wrapper</a:t>
            </a:r>
            <a:r>
              <a:rPr lang="en-IN" dirty="0">
                <a:solidFill>
                  <a:srgbClr val="000000"/>
                </a:solidFill>
                <a:latin typeface="Lucida Grande"/>
              </a:rPr>
              <a:t> </a:t>
            </a:r>
            <a:r>
              <a:rPr lang="en-IN" dirty="0" err="1">
                <a:solidFill>
                  <a:srgbClr val="000000"/>
                </a:solidFill>
                <a:latin typeface="Lucida Grande"/>
              </a:rPr>
              <a:t>original_type</a:t>
            </a:r>
            <a:r>
              <a:rPr lang="en-IN" dirty="0">
                <a:latin typeface="Lucida Grande"/>
              </a:rPr>
              <a:t>,</a:t>
            </a:r>
            <a:br>
              <a:rPr lang="en-IN" dirty="0"/>
            </a:br>
            <a:r>
              <a:rPr lang="en-IN" dirty="0"/>
              <a:t>				                  </a:t>
            </a:r>
            <a:r>
              <a:rPr lang="en-IN" dirty="0" err="1">
                <a:solidFill>
                  <a:srgbClr val="000000"/>
                </a:solidFill>
                <a:latin typeface="Lucida Grande"/>
              </a:rPr>
              <a:t>uvm_object_wrapper</a:t>
            </a:r>
            <a:r>
              <a:rPr lang="en-IN" dirty="0">
                <a:solidFill>
                  <a:srgbClr val="000000"/>
                </a:solidFill>
                <a:latin typeface="Lucida Grande"/>
              </a:rPr>
              <a:t> </a:t>
            </a:r>
            <a:r>
              <a:rPr lang="en-IN" dirty="0" err="1">
                <a:solidFill>
                  <a:srgbClr val="000000"/>
                </a:solidFill>
                <a:latin typeface="Lucida Grande"/>
              </a:rPr>
              <a:t>override_type</a:t>
            </a:r>
            <a:r>
              <a:rPr lang="en-IN" dirty="0">
                <a:latin typeface="Lucida Grande"/>
              </a:rPr>
              <a:t>,</a:t>
            </a:r>
            <a:br>
              <a:rPr lang="en-IN" dirty="0"/>
            </a:br>
            <a:r>
              <a:rPr lang="en-IN" dirty="0"/>
              <a:t>					 	</a:t>
            </a:r>
            <a:r>
              <a:rPr lang="en-IN" b="1" dirty="0">
                <a:latin typeface="Lucida Grande"/>
              </a:rPr>
              <a:t>bit</a:t>
            </a:r>
            <a:r>
              <a:rPr lang="en-IN" dirty="0">
                <a:solidFill>
                  <a:srgbClr val="000000"/>
                </a:solidFill>
                <a:latin typeface="Lucida Grande"/>
              </a:rPr>
              <a:t> replace </a:t>
            </a:r>
            <a:r>
              <a:rPr lang="en-IN" dirty="0">
                <a:latin typeface="Lucida Grande"/>
              </a:rPr>
              <a:t>=</a:t>
            </a:r>
            <a:r>
              <a:rPr lang="en-IN" dirty="0">
                <a:solidFill>
                  <a:srgbClr val="000000"/>
                </a:solidFill>
                <a:latin typeface="Lucida Grande"/>
              </a:rPr>
              <a:t> </a:t>
            </a:r>
            <a:r>
              <a:rPr lang="en-IN" dirty="0">
                <a:latin typeface="Lucida Grande"/>
              </a:rPr>
              <a:t>1</a:t>
            </a:r>
            <a:r>
              <a:rPr lang="en-IN" dirty="0">
                <a:solidFill>
                  <a:srgbClr val="000000"/>
                </a:solidFill>
                <a:latin typeface="Lucida Grande"/>
              </a:rPr>
              <a:t> </a:t>
            </a:r>
            <a:r>
              <a:rPr lang="en-IN" dirty="0">
                <a:latin typeface="Lucida Grande"/>
              </a:rPr>
              <a:t>)</a:t>
            </a:r>
            <a:endParaRPr lang="en-IN" dirty="0"/>
          </a:p>
        </p:txBody>
      </p:sp>
      <p:sp>
        <p:nvSpPr>
          <p:cNvPr id="7" name="Rectangle 6">
            <a:extLst>
              <a:ext uri="{FF2B5EF4-FFF2-40B4-BE49-F238E27FC236}">
                <a16:creationId xmlns:a16="http://schemas.microsoft.com/office/drawing/2014/main" id="{F778CE97-59A1-429E-87F8-E4605369BEB6}"/>
              </a:ext>
            </a:extLst>
          </p:cNvPr>
          <p:cNvSpPr/>
          <p:nvPr/>
        </p:nvSpPr>
        <p:spPr>
          <a:xfrm>
            <a:off x="395536" y="4902434"/>
            <a:ext cx="8156402" cy="923330"/>
          </a:xfrm>
          <a:prstGeom prst="rect">
            <a:avLst/>
          </a:prstGeom>
        </p:spPr>
        <p:txBody>
          <a:bodyPr wrap="square">
            <a:spAutoFit/>
          </a:bodyPr>
          <a:lstStyle/>
          <a:p>
            <a:r>
              <a:rPr lang="en-US" b="1" dirty="0">
                <a:latin typeface="Lucida Grande"/>
              </a:rPr>
              <a:t>function</a:t>
            </a:r>
            <a:r>
              <a:rPr lang="en-US" dirty="0">
                <a:solidFill>
                  <a:srgbClr val="000000"/>
                </a:solidFill>
                <a:latin typeface="Lucida Grande"/>
              </a:rPr>
              <a:t> </a:t>
            </a:r>
            <a:r>
              <a:rPr lang="en-US" b="1" dirty="0">
                <a:latin typeface="Lucida Grande"/>
              </a:rPr>
              <a:t>void</a:t>
            </a:r>
            <a:r>
              <a:rPr lang="en-US" dirty="0">
                <a:solidFill>
                  <a:srgbClr val="000000"/>
                </a:solidFill>
                <a:latin typeface="Lucida Grande"/>
              </a:rPr>
              <a:t> </a:t>
            </a:r>
            <a:r>
              <a:rPr lang="en-US" dirty="0" err="1">
                <a:solidFill>
                  <a:srgbClr val="000000"/>
                </a:solidFill>
                <a:latin typeface="Lucida Grande"/>
              </a:rPr>
              <a:t>set_type_override_by_name</a:t>
            </a:r>
            <a:r>
              <a:rPr lang="en-US" dirty="0">
                <a:solidFill>
                  <a:srgbClr val="000000"/>
                </a:solidFill>
                <a:latin typeface="Lucida Grande"/>
              </a:rPr>
              <a:t> </a:t>
            </a:r>
            <a:r>
              <a:rPr lang="en-US" dirty="0">
                <a:latin typeface="Lucida Grande"/>
              </a:rPr>
              <a:t>(</a:t>
            </a:r>
            <a:r>
              <a:rPr lang="en-US" b="1" dirty="0">
                <a:latin typeface="Lucida Grande"/>
              </a:rPr>
              <a:t>string</a:t>
            </a:r>
            <a:r>
              <a:rPr lang="en-US" dirty="0">
                <a:solidFill>
                  <a:srgbClr val="000000"/>
                </a:solidFill>
                <a:latin typeface="Lucida Grande"/>
              </a:rPr>
              <a:t> </a:t>
            </a:r>
            <a:r>
              <a:rPr lang="en-US" dirty="0" err="1">
                <a:solidFill>
                  <a:srgbClr val="000000"/>
                </a:solidFill>
                <a:latin typeface="Lucida Grande"/>
              </a:rPr>
              <a:t>original_type_name</a:t>
            </a:r>
            <a:r>
              <a:rPr lang="en-US" dirty="0">
                <a:latin typeface="Lucida Grande"/>
              </a:rPr>
              <a:t>,</a:t>
            </a:r>
            <a:br>
              <a:rPr lang="en-US" dirty="0"/>
            </a:br>
            <a:r>
              <a:rPr lang="en-US" dirty="0"/>
              <a:t>					</a:t>
            </a:r>
            <a:r>
              <a:rPr lang="en-US" b="1" dirty="0">
                <a:latin typeface="Lucida Grande"/>
              </a:rPr>
              <a:t>string</a:t>
            </a:r>
            <a:r>
              <a:rPr lang="en-US" dirty="0">
                <a:solidFill>
                  <a:srgbClr val="000000"/>
                </a:solidFill>
                <a:latin typeface="Lucida Grande"/>
              </a:rPr>
              <a:t> </a:t>
            </a:r>
            <a:r>
              <a:rPr lang="en-US" dirty="0" err="1">
                <a:solidFill>
                  <a:srgbClr val="000000"/>
                </a:solidFill>
                <a:latin typeface="Lucida Grande"/>
              </a:rPr>
              <a:t>override_type_name</a:t>
            </a:r>
            <a:r>
              <a:rPr lang="en-US" dirty="0">
                <a:latin typeface="Lucida Grande"/>
              </a:rPr>
              <a:t>,</a:t>
            </a:r>
            <a:br>
              <a:rPr lang="en-US" dirty="0"/>
            </a:br>
            <a:r>
              <a:rPr lang="en-US" dirty="0"/>
              <a:t>						</a:t>
            </a:r>
            <a:r>
              <a:rPr lang="en-US" b="1" dirty="0">
                <a:latin typeface="Lucida Grande"/>
              </a:rPr>
              <a:t>bit</a:t>
            </a:r>
            <a:r>
              <a:rPr lang="en-US" dirty="0">
                <a:solidFill>
                  <a:srgbClr val="000000"/>
                </a:solidFill>
                <a:latin typeface="Lucida Grande"/>
              </a:rPr>
              <a:t> replace </a:t>
            </a:r>
            <a:r>
              <a:rPr lang="en-US" dirty="0">
                <a:latin typeface="Lucida Grande"/>
              </a:rPr>
              <a:t>=</a:t>
            </a:r>
            <a:r>
              <a:rPr lang="en-US" dirty="0">
                <a:solidFill>
                  <a:srgbClr val="000000"/>
                </a:solidFill>
                <a:latin typeface="Lucida Grande"/>
              </a:rPr>
              <a:t> </a:t>
            </a:r>
            <a:r>
              <a:rPr lang="en-US" dirty="0">
                <a:latin typeface="Lucida Grande"/>
              </a:rPr>
              <a:t>1)</a:t>
            </a:r>
            <a:endParaRPr lang="en-IN" dirty="0"/>
          </a:p>
        </p:txBody>
      </p:sp>
    </p:spTree>
    <p:extLst>
      <p:ext uri="{BB962C8B-B14F-4D97-AF65-F5344CB8AC3E}">
        <p14:creationId xmlns:p14="http://schemas.microsoft.com/office/powerpoint/2010/main" val="381217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463" y="197752"/>
            <a:ext cx="7886700" cy="471585"/>
          </a:xfrm>
        </p:spPr>
        <p:txBody>
          <a:bodyPr>
            <a:normAutofit fontScale="90000"/>
          </a:bodyPr>
          <a:lstStyle/>
          <a:p>
            <a:r>
              <a:rPr lang="en-IN" dirty="0"/>
              <a:t>Registering with the factory</a:t>
            </a:r>
          </a:p>
        </p:txBody>
      </p:sp>
      <p:pic>
        <p:nvPicPr>
          <p:cNvPr id="4" name="Picture 3"/>
          <p:cNvPicPr>
            <a:picLocks noChangeAspect="1" noChangeArrowheads="1"/>
          </p:cNvPicPr>
          <p:nvPr/>
        </p:nvPicPr>
        <p:blipFill>
          <a:blip r:embed="rId3"/>
          <a:srcRect/>
          <a:stretch>
            <a:fillRect/>
          </a:stretch>
        </p:blipFill>
        <p:spPr bwMode="auto">
          <a:xfrm>
            <a:off x="117810" y="1052736"/>
            <a:ext cx="8908379" cy="375286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742" y="54106"/>
            <a:ext cx="7886700" cy="471586"/>
          </a:xfrm>
        </p:spPr>
        <p:txBody>
          <a:bodyPr>
            <a:normAutofit fontScale="90000"/>
          </a:bodyPr>
          <a:lstStyle/>
          <a:p>
            <a:r>
              <a:rPr lang="en-IN" dirty="0"/>
              <a:t>Overriding a type</a:t>
            </a:r>
          </a:p>
        </p:txBody>
      </p:sp>
      <p:pic>
        <p:nvPicPr>
          <p:cNvPr id="5122" name="Picture 2"/>
          <p:cNvPicPr>
            <a:picLocks noChangeAspect="1" noChangeArrowheads="1"/>
          </p:cNvPicPr>
          <p:nvPr/>
        </p:nvPicPr>
        <p:blipFill>
          <a:blip r:embed="rId3"/>
          <a:srcRect/>
          <a:stretch>
            <a:fillRect/>
          </a:stretch>
        </p:blipFill>
        <p:spPr bwMode="auto">
          <a:xfrm>
            <a:off x="22184" y="786697"/>
            <a:ext cx="9046947" cy="4429156"/>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7094546" y="2242719"/>
            <a:ext cx="1785918" cy="1044308"/>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22184" y="836713"/>
            <a:ext cx="9121816" cy="4329124"/>
          </a:xfrm>
          <a:prstGeom prst="rect">
            <a:avLst/>
          </a:prstGeom>
          <a:noFill/>
          <a:ln w="9525">
            <a:noFill/>
            <a:miter lim="800000"/>
            <a:headEnd/>
            <a:tailEnd/>
          </a:ln>
          <a:effectLst/>
        </p:spPr>
      </p:pic>
      <p:pic>
        <p:nvPicPr>
          <p:cNvPr id="5125" name="Picture 5"/>
          <p:cNvPicPr>
            <a:picLocks noChangeAspect="1" noChangeArrowheads="1"/>
          </p:cNvPicPr>
          <p:nvPr/>
        </p:nvPicPr>
        <p:blipFill>
          <a:blip r:embed="rId6"/>
          <a:srcRect/>
          <a:stretch>
            <a:fillRect/>
          </a:stretch>
        </p:blipFill>
        <p:spPr bwMode="auto">
          <a:xfrm>
            <a:off x="22184" y="929580"/>
            <a:ext cx="8875962" cy="1571629"/>
          </a:xfrm>
          <a:prstGeom prst="rect">
            <a:avLst/>
          </a:prstGeom>
          <a:noFill/>
          <a:ln w="9525">
            <a:noFill/>
            <a:miter lim="800000"/>
            <a:headEnd/>
            <a:tailEnd/>
          </a:ln>
          <a:effectLst/>
        </p:spPr>
      </p:pic>
      <p:pic>
        <p:nvPicPr>
          <p:cNvPr id="5126" name="Picture 6"/>
          <p:cNvPicPr>
            <a:picLocks noChangeAspect="1" noChangeArrowheads="1"/>
          </p:cNvPicPr>
          <p:nvPr/>
        </p:nvPicPr>
        <p:blipFill>
          <a:blip r:embed="rId7"/>
          <a:srcRect/>
          <a:stretch>
            <a:fillRect/>
          </a:stretch>
        </p:blipFill>
        <p:spPr bwMode="auto">
          <a:xfrm>
            <a:off x="7077546" y="1786828"/>
            <a:ext cx="1802950" cy="142875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5079F9AA3DAE41BFFDB638BE5E8259" ma:contentTypeVersion="6" ma:contentTypeDescription="Create a new document." ma:contentTypeScope="" ma:versionID="e447706cd7bc770021917c3b0dcd44f8">
  <xsd:schema xmlns:xsd="http://www.w3.org/2001/XMLSchema" xmlns:xs="http://www.w3.org/2001/XMLSchema" xmlns:p="http://schemas.microsoft.com/office/2006/metadata/properties" xmlns:ns2="96b73ab5-af18-480c-badd-1b0e5ede93fa" xmlns:ns3="3109cd0c-d8c1-4d47-9e22-692d78df58d8" targetNamespace="http://schemas.microsoft.com/office/2006/metadata/properties" ma:root="true" ma:fieldsID="7419a103cdc88d2e1ae7a40fda4cc0d6" ns2:_="" ns3:_="">
    <xsd:import namespace="96b73ab5-af18-480c-badd-1b0e5ede93fa"/>
    <xsd:import namespace="3109cd0c-d8c1-4d47-9e22-692d78df58d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b73ab5-af18-480c-badd-1b0e5ede93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109cd0c-d8c1-4d47-9e22-692d78df58d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C3FE3F-876B-4103-B143-46D879D8048B}"/>
</file>

<file path=customXml/itemProps2.xml><?xml version="1.0" encoding="utf-8"?>
<ds:datastoreItem xmlns:ds="http://schemas.openxmlformats.org/officeDocument/2006/customXml" ds:itemID="{3E965301-3B11-4A2F-955A-80937B9A82A5}"/>
</file>

<file path=customXml/itemProps3.xml><?xml version="1.0" encoding="utf-8"?>
<ds:datastoreItem xmlns:ds="http://schemas.openxmlformats.org/officeDocument/2006/customXml" ds:itemID="{2DA4E8C9-AEA3-4022-AF5A-E6D3C13B09F0}"/>
</file>

<file path=docProps/app.xml><?xml version="1.0" encoding="utf-8"?>
<Properties xmlns="http://schemas.openxmlformats.org/officeDocument/2006/extended-properties" xmlns:vt="http://schemas.openxmlformats.org/officeDocument/2006/docPropsVTypes">
  <Template/>
  <TotalTime>33648</TotalTime>
  <Words>2634</Words>
  <Application>Microsoft Office PowerPoint</Application>
  <PresentationFormat>On-screen Show (4:3)</PresentationFormat>
  <Paragraphs>101</Paragraphs>
  <Slides>18</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Lucida Grande</vt:lpstr>
      <vt:lpstr>Office Theme</vt:lpstr>
      <vt:lpstr>Two Customization Mechanisms</vt:lpstr>
      <vt:lpstr>Create() vs new()</vt:lpstr>
      <vt:lpstr>Create() vs new()</vt:lpstr>
      <vt:lpstr>Factory Methods</vt:lpstr>
      <vt:lpstr>Factory Methods</vt:lpstr>
      <vt:lpstr>Factory Methods</vt:lpstr>
      <vt:lpstr>Factory Methods</vt:lpstr>
      <vt:lpstr>Registering with the factory</vt:lpstr>
      <vt:lpstr>Overriding a type</vt:lpstr>
      <vt:lpstr>Using Parameterized Types</vt:lpstr>
      <vt:lpstr>Using Parameterized Types</vt:lpstr>
      <vt:lpstr>Using Parameterized Types</vt:lpstr>
      <vt:lpstr>Use the factory for objects too</vt:lpstr>
      <vt:lpstr>Use the factory for objects too</vt:lpstr>
      <vt:lpstr>UVM Configuration Database</vt:lpstr>
      <vt:lpstr>uvm_config_db</vt:lpstr>
      <vt:lpstr>UVM Features-uvm_config_db</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UNIVERSAL VERIFICATION METHODOLOGY</dc:title>
  <dc:creator>suchitra</dc:creator>
  <cp:lastModifiedBy>Suchitra N</cp:lastModifiedBy>
  <cp:revision>363</cp:revision>
  <dcterms:created xsi:type="dcterms:W3CDTF">2021-03-29T02:04:50Z</dcterms:created>
  <dcterms:modified xsi:type="dcterms:W3CDTF">2024-03-09T04:53:11Z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0x0101004A5079F9AA3DAE41BFFDB638BE5E8259</vt:lpwstr>
  </property>
</Properties>
</file>